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6" r:id="rId2"/>
    <p:sldId id="363" r:id="rId3"/>
    <p:sldId id="371" r:id="rId4"/>
    <p:sldId id="372" r:id="rId5"/>
    <p:sldId id="376" r:id="rId6"/>
    <p:sldId id="377" r:id="rId7"/>
    <p:sldId id="378" r:id="rId8"/>
    <p:sldId id="381" r:id="rId9"/>
    <p:sldId id="382" r:id="rId10"/>
    <p:sldId id="384" r:id="rId11"/>
    <p:sldId id="380" r:id="rId12"/>
    <p:sldId id="383" r:id="rId13"/>
    <p:sldId id="385" r:id="rId14"/>
    <p:sldId id="386" r:id="rId15"/>
    <p:sldId id="387" r:id="rId16"/>
    <p:sldId id="388" r:id="rId17"/>
    <p:sldId id="3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BSCFS02\Firm\UPPERDARBY%20-%20UPPER%20DARBY%20TOWNSHIP\Outsourced\2025\Presentation%20Schedul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General Fund Balance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327261580334775"/>
          <c:y val="0.13169993720359735"/>
          <c:w val="0.8596940284750616"/>
          <c:h val="0.74801559453319011"/>
        </c:manualLayout>
      </c:layout>
      <c:barChart>
        <c:barDir val="col"/>
        <c:grouping val="clustered"/>
        <c:varyColors val="0"/>
        <c:ser>
          <c:idx val="0"/>
          <c:order val="0"/>
          <c:tx>
            <c:strRef>
              <c:f>Sheet2!$A$15</c:f>
              <c:strCache>
                <c:ptCount val="1"/>
                <c:pt idx="0">
                  <c:v>General Fund Beginning</c:v>
                </c:pt>
              </c:strCache>
            </c:strRef>
          </c:tx>
          <c:spPr>
            <a:solidFill>
              <a:schemeClr val="accent1"/>
            </a:solidFill>
            <a:ln>
              <a:noFill/>
            </a:ln>
            <a:effectLst/>
          </c:spPr>
          <c:invertIfNegative val="0"/>
          <c:cat>
            <c:strRef>
              <c:f>Sheet2!$B$14:$F$14</c:f>
              <c:strCache>
                <c:ptCount val="5"/>
                <c:pt idx="0">
                  <c:v>2022</c:v>
                </c:pt>
                <c:pt idx="1">
                  <c:v>2023</c:v>
                </c:pt>
                <c:pt idx="2">
                  <c:v>2024</c:v>
                </c:pt>
                <c:pt idx="3">
                  <c:v>2025</c:v>
                </c:pt>
                <c:pt idx="4">
                  <c:v>2025 EIT</c:v>
                </c:pt>
              </c:strCache>
            </c:strRef>
          </c:cat>
          <c:val>
            <c:numRef>
              <c:f>Sheet2!$B$15:$F$15</c:f>
              <c:numCache>
                <c:formatCode>_(* #,##0_);_(* \(#,##0\);_(* "-"??_);_(@_)</c:formatCode>
                <c:ptCount val="5"/>
                <c:pt idx="0">
                  <c:v>158531</c:v>
                </c:pt>
                <c:pt idx="1">
                  <c:v>4881170</c:v>
                </c:pt>
                <c:pt idx="2">
                  <c:v>10436502</c:v>
                </c:pt>
                <c:pt idx="3">
                  <c:v>14312877</c:v>
                </c:pt>
                <c:pt idx="4">
                  <c:v>14312877</c:v>
                </c:pt>
              </c:numCache>
            </c:numRef>
          </c:val>
          <c:extLst>
            <c:ext xmlns:c16="http://schemas.microsoft.com/office/drawing/2014/chart" uri="{C3380CC4-5D6E-409C-BE32-E72D297353CC}">
              <c16:uniqueId val="{00000000-A0CD-4F20-BC97-43B63241D277}"/>
            </c:ext>
          </c:extLst>
        </c:ser>
        <c:ser>
          <c:idx val="1"/>
          <c:order val="1"/>
          <c:tx>
            <c:strRef>
              <c:f>Sheet2!$A$16</c:f>
              <c:strCache>
                <c:ptCount val="1"/>
                <c:pt idx="0">
                  <c:v>Increase/(Decrease)</c:v>
                </c:pt>
              </c:strCache>
            </c:strRef>
          </c:tx>
          <c:spPr>
            <a:solidFill>
              <a:schemeClr val="accent2"/>
            </a:solidFill>
            <a:ln>
              <a:noFill/>
            </a:ln>
            <a:effectLst/>
          </c:spPr>
          <c:invertIfNegative val="0"/>
          <c:cat>
            <c:strRef>
              <c:f>Sheet2!$B$14:$F$14</c:f>
              <c:strCache>
                <c:ptCount val="5"/>
                <c:pt idx="0">
                  <c:v>2022</c:v>
                </c:pt>
                <c:pt idx="1">
                  <c:v>2023</c:v>
                </c:pt>
                <c:pt idx="2">
                  <c:v>2024</c:v>
                </c:pt>
                <c:pt idx="3">
                  <c:v>2025</c:v>
                </c:pt>
                <c:pt idx="4">
                  <c:v>2025 EIT</c:v>
                </c:pt>
              </c:strCache>
            </c:strRef>
          </c:cat>
          <c:val>
            <c:numRef>
              <c:f>Sheet2!$B$16:$F$16</c:f>
              <c:numCache>
                <c:formatCode>_(* #,##0_);_(* \(#,##0\);_(* "-"??_);_(@_)</c:formatCode>
                <c:ptCount val="5"/>
                <c:pt idx="0">
                  <c:v>4722639</c:v>
                </c:pt>
                <c:pt idx="1">
                  <c:v>5555332</c:v>
                </c:pt>
                <c:pt idx="2">
                  <c:v>3876375</c:v>
                </c:pt>
                <c:pt idx="3">
                  <c:v>-10565093</c:v>
                </c:pt>
                <c:pt idx="4">
                  <c:v>-3879843</c:v>
                </c:pt>
              </c:numCache>
            </c:numRef>
          </c:val>
          <c:extLst>
            <c:ext xmlns:c16="http://schemas.microsoft.com/office/drawing/2014/chart" uri="{C3380CC4-5D6E-409C-BE32-E72D297353CC}">
              <c16:uniqueId val="{00000001-A0CD-4F20-BC97-43B63241D277}"/>
            </c:ext>
          </c:extLst>
        </c:ser>
        <c:ser>
          <c:idx val="2"/>
          <c:order val="2"/>
          <c:tx>
            <c:strRef>
              <c:f>Sheet2!$A$17</c:f>
              <c:strCache>
                <c:ptCount val="1"/>
                <c:pt idx="0">
                  <c:v>General Fund Ending</c:v>
                </c:pt>
              </c:strCache>
            </c:strRef>
          </c:tx>
          <c:spPr>
            <a:solidFill>
              <a:schemeClr val="accent3"/>
            </a:solidFill>
            <a:ln>
              <a:noFill/>
            </a:ln>
            <a:effectLst/>
          </c:spPr>
          <c:invertIfNegative val="0"/>
          <c:cat>
            <c:strRef>
              <c:f>Sheet2!$B$14:$F$14</c:f>
              <c:strCache>
                <c:ptCount val="5"/>
                <c:pt idx="0">
                  <c:v>2022</c:v>
                </c:pt>
                <c:pt idx="1">
                  <c:v>2023</c:v>
                </c:pt>
                <c:pt idx="2">
                  <c:v>2024</c:v>
                </c:pt>
                <c:pt idx="3">
                  <c:v>2025</c:v>
                </c:pt>
                <c:pt idx="4">
                  <c:v>2025 EIT</c:v>
                </c:pt>
              </c:strCache>
            </c:strRef>
          </c:cat>
          <c:val>
            <c:numRef>
              <c:f>Sheet2!$B$17:$F$17</c:f>
              <c:numCache>
                <c:formatCode>_(* #,##0_);_(* \(#,##0\);_(* "-"??_);_(@_)</c:formatCode>
                <c:ptCount val="5"/>
                <c:pt idx="0">
                  <c:v>4881170</c:v>
                </c:pt>
                <c:pt idx="1">
                  <c:v>10436502</c:v>
                </c:pt>
                <c:pt idx="2">
                  <c:v>14312877</c:v>
                </c:pt>
                <c:pt idx="3">
                  <c:v>3747784</c:v>
                </c:pt>
                <c:pt idx="4">
                  <c:v>10433034</c:v>
                </c:pt>
              </c:numCache>
            </c:numRef>
          </c:val>
          <c:extLst>
            <c:ext xmlns:c16="http://schemas.microsoft.com/office/drawing/2014/chart" uri="{C3380CC4-5D6E-409C-BE32-E72D297353CC}">
              <c16:uniqueId val="{00000002-A0CD-4F20-BC97-43B63241D277}"/>
            </c:ext>
          </c:extLst>
        </c:ser>
        <c:ser>
          <c:idx val="4"/>
          <c:order val="4"/>
          <c:tx>
            <c:strRef>
              <c:f>Sheet2!$A$19</c:f>
              <c:strCache>
                <c:ptCount val="1"/>
                <c:pt idx="0">
                  <c:v>Goal 20% of GF Budget</c:v>
                </c:pt>
              </c:strCache>
            </c:strRef>
          </c:tx>
          <c:spPr>
            <a:solidFill>
              <a:schemeClr val="accent5"/>
            </a:solidFill>
            <a:ln>
              <a:noFill/>
            </a:ln>
            <a:effectLst/>
          </c:spPr>
          <c:invertIfNegative val="0"/>
          <c:cat>
            <c:strRef>
              <c:f>Sheet2!$B$14:$F$14</c:f>
              <c:strCache>
                <c:ptCount val="5"/>
                <c:pt idx="0">
                  <c:v>2022</c:v>
                </c:pt>
                <c:pt idx="1">
                  <c:v>2023</c:v>
                </c:pt>
                <c:pt idx="2">
                  <c:v>2024</c:v>
                </c:pt>
                <c:pt idx="3">
                  <c:v>2025</c:v>
                </c:pt>
                <c:pt idx="4">
                  <c:v>2025 EIT</c:v>
                </c:pt>
              </c:strCache>
            </c:strRef>
          </c:cat>
          <c:val>
            <c:numRef>
              <c:f>Sheet2!$B$19:$F$19</c:f>
              <c:numCache>
                <c:formatCode>_(* #,##0_);_(* \(#,##0\);_(* "-"??_);_(@_)</c:formatCode>
                <c:ptCount val="5"/>
                <c:pt idx="0">
                  <c:v>15495835.800000001</c:v>
                </c:pt>
                <c:pt idx="1">
                  <c:v>16409764.200000001</c:v>
                </c:pt>
                <c:pt idx="2">
                  <c:v>17756012.600000001</c:v>
                </c:pt>
                <c:pt idx="3">
                  <c:v>19552614.199999999</c:v>
                </c:pt>
                <c:pt idx="4">
                  <c:v>19552614.199999999</c:v>
                </c:pt>
              </c:numCache>
            </c:numRef>
          </c:val>
          <c:extLst>
            <c:ext xmlns:c16="http://schemas.microsoft.com/office/drawing/2014/chart" uri="{C3380CC4-5D6E-409C-BE32-E72D297353CC}">
              <c16:uniqueId val="{00000003-A0CD-4F20-BC97-43B63241D277}"/>
            </c:ext>
          </c:extLst>
        </c:ser>
        <c:dLbls>
          <c:showLegendKey val="0"/>
          <c:showVal val="0"/>
          <c:showCatName val="0"/>
          <c:showSerName val="0"/>
          <c:showPercent val="0"/>
          <c:showBubbleSize val="0"/>
        </c:dLbls>
        <c:gapWidth val="219"/>
        <c:overlap val="-27"/>
        <c:axId val="1731733488"/>
        <c:axId val="1731727368"/>
        <c:extLst>
          <c:ext xmlns:c15="http://schemas.microsoft.com/office/drawing/2012/chart" uri="{02D57815-91ED-43cb-92C2-25804820EDAC}">
            <c15:filteredBarSeries>
              <c15:ser>
                <c:idx val="3"/>
                <c:order val="3"/>
                <c:tx>
                  <c:strRef>
                    <c:extLst>
                      <c:ext uri="{02D57815-91ED-43cb-92C2-25804820EDAC}">
                        <c15:formulaRef>
                          <c15:sqref>Sheet2!$A$18</c15:sqref>
                        </c15:formulaRef>
                      </c:ext>
                    </c:extLst>
                    <c:strCache>
                      <c:ptCount val="1"/>
                    </c:strCache>
                  </c:strRef>
                </c:tx>
                <c:spPr>
                  <a:solidFill>
                    <a:schemeClr val="accent4"/>
                  </a:solidFill>
                  <a:ln>
                    <a:noFill/>
                  </a:ln>
                  <a:effectLst/>
                </c:spPr>
                <c:invertIfNegative val="0"/>
                <c:cat>
                  <c:strRef>
                    <c:extLst>
                      <c:ext uri="{02D57815-91ED-43cb-92C2-25804820EDAC}">
                        <c15:formulaRef>
                          <c15:sqref>Sheet2!$B$14:$F$14</c15:sqref>
                        </c15:formulaRef>
                      </c:ext>
                    </c:extLst>
                    <c:strCache>
                      <c:ptCount val="5"/>
                      <c:pt idx="0">
                        <c:v>2022</c:v>
                      </c:pt>
                      <c:pt idx="1">
                        <c:v>2023</c:v>
                      </c:pt>
                      <c:pt idx="2">
                        <c:v>2024</c:v>
                      </c:pt>
                      <c:pt idx="3">
                        <c:v>2025</c:v>
                      </c:pt>
                      <c:pt idx="4">
                        <c:v>2025 EIT</c:v>
                      </c:pt>
                    </c:strCache>
                  </c:strRef>
                </c:cat>
                <c:val>
                  <c:numRef>
                    <c:extLst>
                      <c:ext uri="{02D57815-91ED-43cb-92C2-25804820EDAC}">
                        <c15:formulaRef>
                          <c15:sqref>Sheet2!$B$18:$F$18</c15:sqref>
                        </c15:formulaRef>
                      </c:ext>
                    </c:extLst>
                    <c:numCache>
                      <c:formatCode>General</c:formatCode>
                      <c:ptCount val="5"/>
                    </c:numCache>
                  </c:numRef>
                </c:val>
                <c:extLst>
                  <c:ext xmlns:c16="http://schemas.microsoft.com/office/drawing/2014/chart" uri="{C3380CC4-5D6E-409C-BE32-E72D297353CC}">
                    <c16:uniqueId val="{00000004-A0CD-4F20-BC97-43B63241D277}"/>
                  </c:ext>
                </c:extLst>
              </c15:ser>
            </c15:filteredBarSeries>
          </c:ext>
        </c:extLst>
      </c:barChart>
      <c:catAx>
        <c:axId val="173173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727368"/>
        <c:crosses val="autoZero"/>
        <c:auto val="1"/>
        <c:lblAlgn val="ctr"/>
        <c:lblOffset val="100"/>
        <c:noMultiLvlLbl val="0"/>
      </c:catAx>
      <c:valAx>
        <c:axId val="1731727368"/>
        <c:scaling>
          <c:orientation val="minMax"/>
        </c:scaling>
        <c:delete val="0"/>
        <c:axPos val="l"/>
        <c:majorGridlines>
          <c:spPr>
            <a:ln w="9525" cap="flat" cmpd="sng" algn="ctr">
              <a:solidFill>
                <a:schemeClr val="tx1">
                  <a:alpha val="3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733488"/>
        <c:crosses val="autoZero"/>
        <c:crossBetween val="between"/>
      </c:valAx>
      <c:spPr>
        <a:noFill/>
        <a:ln>
          <a:noFill/>
        </a:ln>
        <a:effectLst/>
      </c:spPr>
    </c:plotArea>
    <c:legend>
      <c:legendPos val="b"/>
      <c:layout>
        <c:manualLayout>
          <c:xMode val="edge"/>
          <c:yMode val="edge"/>
          <c:x val="0.20182636510183752"/>
          <c:y val="0.92561783331762038"/>
          <c:w val="0.63019882780218883"/>
          <c:h val="5.896592200674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11045-0312-4D83-B104-1F4F49F220ED}"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EF824-89E3-4743-A11F-33494A564BC3}" type="slidenum">
              <a:rPr lang="en-US" smtClean="0"/>
              <a:t>‹#›</a:t>
            </a:fld>
            <a:endParaRPr lang="en-US"/>
          </a:p>
        </p:txBody>
      </p:sp>
    </p:spTree>
    <p:extLst>
      <p:ext uri="{BB962C8B-B14F-4D97-AF65-F5344CB8AC3E}">
        <p14:creationId xmlns:p14="http://schemas.microsoft.com/office/powerpoint/2010/main" val="3295592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‘21 and ‘22 here</a:t>
            </a:r>
          </a:p>
        </p:txBody>
      </p:sp>
      <p:sp>
        <p:nvSpPr>
          <p:cNvPr id="4" name="Slide Number Placeholder 3"/>
          <p:cNvSpPr>
            <a:spLocks noGrp="1"/>
          </p:cNvSpPr>
          <p:nvPr>
            <p:ph type="sldNum" sz="quarter" idx="5"/>
          </p:nvPr>
        </p:nvSpPr>
        <p:spPr/>
        <p:txBody>
          <a:bodyPr/>
          <a:lstStyle/>
          <a:p>
            <a:fld id="{900EF824-89E3-4743-A11F-33494A564BC3}" type="slidenum">
              <a:rPr lang="en-US" smtClean="0"/>
              <a:t>11</a:t>
            </a:fld>
            <a:endParaRPr lang="en-US"/>
          </a:p>
        </p:txBody>
      </p:sp>
    </p:spTree>
    <p:extLst>
      <p:ext uri="{BB962C8B-B14F-4D97-AF65-F5344CB8AC3E}">
        <p14:creationId xmlns:p14="http://schemas.microsoft.com/office/powerpoint/2010/main" val="3866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separate ‘25 projection considering implementation of EIT</a:t>
            </a:r>
          </a:p>
        </p:txBody>
      </p:sp>
      <p:sp>
        <p:nvSpPr>
          <p:cNvPr id="4" name="Slide Number Placeholder 3"/>
          <p:cNvSpPr>
            <a:spLocks noGrp="1"/>
          </p:cNvSpPr>
          <p:nvPr>
            <p:ph type="sldNum" sz="quarter" idx="5"/>
          </p:nvPr>
        </p:nvSpPr>
        <p:spPr/>
        <p:txBody>
          <a:bodyPr/>
          <a:lstStyle/>
          <a:p>
            <a:fld id="{900EF824-89E3-4743-A11F-33494A564BC3}" type="slidenum">
              <a:rPr lang="en-US" smtClean="0"/>
              <a:t>12</a:t>
            </a:fld>
            <a:endParaRPr lang="en-US"/>
          </a:p>
        </p:txBody>
      </p:sp>
    </p:spTree>
    <p:extLst>
      <p:ext uri="{BB962C8B-B14F-4D97-AF65-F5344CB8AC3E}">
        <p14:creationId xmlns:p14="http://schemas.microsoft.com/office/powerpoint/2010/main" val="2875947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 of cities/municipalities in all of PA have an EIT?</a:t>
            </a:r>
          </a:p>
        </p:txBody>
      </p:sp>
      <p:sp>
        <p:nvSpPr>
          <p:cNvPr id="4" name="Slide Number Placeholder 3"/>
          <p:cNvSpPr>
            <a:spLocks noGrp="1"/>
          </p:cNvSpPr>
          <p:nvPr>
            <p:ph type="sldNum" sz="quarter" idx="5"/>
          </p:nvPr>
        </p:nvSpPr>
        <p:spPr/>
        <p:txBody>
          <a:bodyPr/>
          <a:lstStyle/>
          <a:p>
            <a:fld id="{900EF824-89E3-4743-A11F-33494A564BC3}" type="slidenum">
              <a:rPr lang="en-US" smtClean="0"/>
              <a:t>14</a:t>
            </a:fld>
            <a:endParaRPr lang="en-US"/>
          </a:p>
        </p:txBody>
      </p:sp>
    </p:spTree>
    <p:extLst>
      <p:ext uri="{BB962C8B-B14F-4D97-AF65-F5344CB8AC3E}">
        <p14:creationId xmlns:p14="http://schemas.microsoft.com/office/powerpoint/2010/main" val="2263186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OPEIU: 3.75%</a:t>
            </a:r>
          </a:p>
          <a:p>
            <a:r>
              <a:rPr lang="en-US" dirty="0"/>
              <a:t>Non-bargaining: Add</a:t>
            </a:r>
          </a:p>
        </p:txBody>
      </p:sp>
      <p:sp>
        <p:nvSpPr>
          <p:cNvPr id="4" name="Slide Number Placeholder 3"/>
          <p:cNvSpPr>
            <a:spLocks noGrp="1"/>
          </p:cNvSpPr>
          <p:nvPr>
            <p:ph type="sldNum" sz="quarter" idx="5"/>
          </p:nvPr>
        </p:nvSpPr>
        <p:spPr/>
        <p:txBody>
          <a:bodyPr/>
          <a:lstStyle/>
          <a:p>
            <a:fld id="{900EF824-89E3-4743-A11F-33494A564BC3}" type="slidenum">
              <a:rPr lang="en-US" smtClean="0"/>
              <a:t>15</a:t>
            </a:fld>
            <a:endParaRPr lang="en-US"/>
          </a:p>
        </p:txBody>
      </p:sp>
    </p:spTree>
    <p:extLst>
      <p:ext uri="{BB962C8B-B14F-4D97-AF65-F5344CB8AC3E}">
        <p14:creationId xmlns:p14="http://schemas.microsoft.com/office/powerpoint/2010/main" val="207001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B9140-0A61-B0D5-B989-18CA30BF1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6211A-CFF3-C0A1-47B3-F85E9EC907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8AAD6-3DD4-8854-0B39-BA969C0AAA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463157-8ACB-A6D5-E564-AA7BEBB91F55}"/>
              </a:ext>
            </a:extLst>
          </p:cNvPr>
          <p:cNvSpPr>
            <a:spLocks noGrp="1"/>
          </p:cNvSpPr>
          <p:nvPr>
            <p:ph type="sldNum" sz="quarter" idx="5"/>
          </p:nvPr>
        </p:nvSpPr>
        <p:spPr/>
        <p:txBody>
          <a:bodyPr/>
          <a:lstStyle/>
          <a:p>
            <a:fld id="{900EF824-89E3-4743-A11F-33494A564BC3}" type="slidenum">
              <a:rPr lang="en-US" smtClean="0"/>
              <a:t>16</a:t>
            </a:fld>
            <a:endParaRPr lang="en-US"/>
          </a:p>
        </p:txBody>
      </p:sp>
    </p:spTree>
    <p:extLst>
      <p:ext uri="{BB962C8B-B14F-4D97-AF65-F5344CB8AC3E}">
        <p14:creationId xmlns:p14="http://schemas.microsoft.com/office/powerpoint/2010/main" val="2618438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1C36-11D7-5476-26A9-1145F45FF1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CD50E4-4845-FDA6-F1F5-D0DA48D05A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541652-D085-5C77-7FFB-53864D390008}"/>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7BC81A73-5890-74C0-5E4F-AD7053872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0888B-47FA-0FF8-2BD5-93E63E3AE629}"/>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186759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EE09-6B00-1054-10F9-04DAF6AB1D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AE3979-AB9C-A135-CB56-A71E28F77A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3389DC-D2ED-45F9-875F-53302F1EAE45}"/>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679A8EF7-2B6A-41E1-F747-4947AA778B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BF209E-DCD6-DB90-E5AD-9B5140F7D0BA}"/>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2016253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52A4-B259-6FB2-753F-87878DB925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ACC609-38A6-3913-9AE9-4296DF7B1A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09C379-C5AB-E053-E081-732461580482}"/>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159BF83F-B143-F046-17E6-AD4221FCE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2C28B5-1EC4-AFCB-2897-CC98FE03E472}"/>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383243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2D1C7-DBC4-984B-620D-92D014DD03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B11DB-C79F-18C4-0117-6B20F4552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EB5F2E-31B4-2B1F-3054-7801BD004E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BF610E-3E7A-B903-F580-4B3A4F797174}"/>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6" name="Footer Placeholder 5">
            <a:extLst>
              <a:ext uri="{FF2B5EF4-FFF2-40B4-BE49-F238E27FC236}">
                <a16:creationId xmlns:a16="http://schemas.microsoft.com/office/drawing/2014/main" id="{A78890AD-F98D-2E7D-F5A1-5B0BA5DEF8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F9851-F124-440F-E312-F1F4224AB727}"/>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13335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55E35-207D-F344-48C4-CEEC7B31E2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ADB2E6-BF74-118A-CF8B-723BEDA601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D3BFCF-B454-E3FB-E6B2-A21FC1014A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FD9ED6-B456-DCCE-0F53-E28C85FA5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F70551-228F-6104-185C-FEF13BC295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3C73A8-283F-8E37-D5DA-A5C15E388037}"/>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8" name="Footer Placeholder 7">
            <a:extLst>
              <a:ext uri="{FF2B5EF4-FFF2-40B4-BE49-F238E27FC236}">
                <a16:creationId xmlns:a16="http://schemas.microsoft.com/office/drawing/2014/main" id="{B8E22B33-55E3-D960-4F45-976B040E30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58ECC2-C26A-9D26-78B2-0D27084B5E14}"/>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772061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5270-3E15-44DC-BFE3-D1F13499C7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028AC5-BE41-B802-5F6C-38B4E46D3FA1}"/>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4" name="Footer Placeholder 3">
            <a:extLst>
              <a:ext uri="{FF2B5EF4-FFF2-40B4-BE49-F238E27FC236}">
                <a16:creationId xmlns:a16="http://schemas.microsoft.com/office/drawing/2014/main" id="{321338E4-7685-6128-11E2-C95645FADB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1E198E-3478-C710-7A4A-4B384EA76B32}"/>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2224142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FAD527-0ADE-E44D-F5E8-CC08FF96636D}"/>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3" name="Footer Placeholder 2">
            <a:extLst>
              <a:ext uri="{FF2B5EF4-FFF2-40B4-BE49-F238E27FC236}">
                <a16:creationId xmlns:a16="http://schemas.microsoft.com/office/drawing/2014/main" id="{CE37B26F-A39B-6D0A-EAE1-4991F67579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63391A-6F9F-B1A8-19E8-640B2D1AAEE8}"/>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5582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5FF3-45CE-4F6A-579E-9D1D497E2D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24BD37-7AE9-950F-7E20-AA37B9EEC3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FD208-0E29-BACF-F010-8C597790B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3962D-B28A-3DDA-79F1-155B50E8D606}"/>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6" name="Footer Placeholder 5">
            <a:extLst>
              <a:ext uri="{FF2B5EF4-FFF2-40B4-BE49-F238E27FC236}">
                <a16:creationId xmlns:a16="http://schemas.microsoft.com/office/drawing/2014/main" id="{38AECFFB-CBBD-F3D5-A911-83B2F7847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06FFA4-8B34-E108-3455-A2CD1D989C75}"/>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348429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A8A09-A690-CFDA-A594-60350821D4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0EA605-FB25-41D5-F1EB-FCF05005EB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DDC060-12F8-6414-5B34-F3D8392B9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A25BD4-A87F-74DB-C06D-273FF10A2E23}"/>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6" name="Footer Placeholder 5">
            <a:extLst>
              <a:ext uri="{FF2B5EF4-FFF2-40B4-BE49-F238E27FC236}">
                <a16:creationId xmlns:a16="http://schemas.microsoft.com/office/drawing/2014/main" id="{7D66E45D-AA82-9908-E101-E17C23947F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6B4458-04FD-EC5B-64C1-D56F08AC6AF6}"/>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20641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D7FD-7CE8-F8A6-AC15-F293D643BE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F9A844-404D-6CEB-6F40-EAD18AC7FD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F94854-0C5C-6BDD-C9B2-8079D98322CA}"/>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75A684E3-80D8-2AB1-B536-DE3F69D32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537D57-3C87-C0B2-1AE4-407A422E4AF2}"/>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1716240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78F62B-9CA6-BB81-8F69-20521EEC43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5F8E02-A5A9-CC4B-4524-5FC08C1C81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35430-6E4A-16F9-8880-6A742A355126}"/>
              </a:ext>
            </a:extLst>
          </p:cNvPr>
          <p:cNvSpPr>
            <a:spLocks noGrp="1"/>
          </p:cNvSpPr>
          <p:nvPr>
            <p:ph type="dt" sz="half" idx="10"/>
          </p:nvPr>
        </p:nvSpPr>
        <p:spPr/>
        <p:txBody>
          <a:body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C5C351AA-9627-D68A-60C5-048B7F07F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56FA6-E75D-DADA-07DA-22CBA1AF88B1}"/>
              </a:ext>
            </a:extLst>
          </p:cNvPr>
          <p:cNvSpPr>
            <a:spLocks noGrp="1"/>
          </p:cNvSpPr>
          <p:nvPr>
            <p:ph type="sldNum" sz="quarter" idx="12"/>
          </p:nvPr>
        </p:nvSpPr>
        <p:spPr/>
        <p:txBody>
          <a:bodyPr/>
          <a:lstStyle/>
          <a:p>
            <a:fld id="{EA1D5BF3-1542-4AD2-96E6-C3273879AB5E}" type="slidenum">
              <a:rPr lang="en-US" smtClean="0"/>
              <a:t>‹#›</a:t>
            </a:fld>
            <a:endParaRPr lang="en-US"/>
          </a:p>
        </p:txBody>
      </p:sp>
    </p:spTree>
    <p:extLst>
      <p:ext uri="{BB962C8B-B14F-4D97-AF65-F5344CB8AC3E}">
        <p14:creationId xmlns:p14="http://schemas.microsoft.com/office/powerpoint/2010/main" val="3916751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BE0898-36B8-51B1-04CE-1789C47703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F4B6A-74B3-03D9-6F8C-EF8E59C27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C3594-59A0-BA91-47B7-615B666EC9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35787B-F710-4081-818A-286564C3FFA3}" type="datetimeFigureOut">
              <a:rPr lang="en-US" smtClean="0"/>
              <a:t>1/15/2025</a:t>
            </a:fld>
            <a:endParaRPr lang="en-US"/>
          </a:p>
        </p:txBody>
      </p:sp>
      <p:sp>
        <p:nvSpPr>
          <p:cNvPr id="5" name="Footer Placeholder 4">
            <a:extLst>
              <a:ext uri="{FF2B5EF4-FFF2-40B4-BE49-F238E27FC236}">
                <a16:creationId xmlns:a16="http://schemas.microsoft.com/office/drawing/2014/main" id="{F908288B-7A81-7A14-6478-09E5FED906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3BBFA04-1DDA-8C93-C3D2-17C2BA4159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1D5BF3-1542-4AD2-96E6-C3273879AB5E}" type="slidenum">
              <a:rPr lang="en-US" smtClean="0"/>
              <a:t>‹#›</a:t>
            </a:fld>
            <a:endParaRPr lang="en-US"/>
          </a:p>
        </p:txBody>
      </p:sp>
    </p:spTree>
    <p:extLst>
      <p:ext uri="{BB962C8B-B14F-4D97-AF65-F5344CB8AC3E}">
        <p14:creationId xmlns:p14="http://schemas.microsoft.com/office/powerpoint/2010/main" val="2482188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foa.org/materials/fund-balance-guidelines-for-the-general-fund?utm_source=chatgpt.com"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gfoa.org/materials/adopting-financial-policies?utm_source=chatgpt.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pper Darby meeting on township finances scheduled for Wednesday – Delco  Times">
            <a:extLst>
              <a:ext uri="{FF2B5EF4-FFF2-40B4-BE49-F238E27FC236}">
                <a16:creationId xmlns:a16="http://schemas.microsoft.com/office/drawing/2014/main" id="{5212C6DF-4C38-7BD5-FAFD-00B6B8194A85}"/>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t="22110"/>
          <a:stretch/>
        </p:blipFill>
        <p:spPr bwMode="auto">
          <a:xfrm>
            <a:off x="0" y="0"/>
            <a:ext cx="12192000" cy="6330875"/>
          </a:xfrm>
          <a:prstGeom prst="rect">
            <a:avLst/>
          </a:prstGeom>
          <a:solidFill>
            <a:schemeClr val="accent5">
              <a:lumMod val="20000"/>
              <a:lumOff val="80000"/>
            </a:schemeClr>
          </a:solidFill>
        </p:spPr>
      </p:pic>
      <p:sp>
        <p:nvSpPr>
          <p:cNvPr id="4" name="Rectangle 3">
            <a:extLst>
              <a:ext uri="{FF2B5EF4-FFF2-40B4-BE49-F238E27FC236}">
                <a16:creationId xmlns:a16="http://schemas.microsoft.com/office/drawing/2014/main" id="{BC72B7DB-6919-CAF0-75D3-C70E4CCE42A2}"/>
              </a:ext>
            </a:extLst>
          </p:cNvPr>
          <p:cNvSpPr/>
          <p:nvPr/>
        </p:nvSpPr>
        <p:spPr>
          <a:xfrm>
            <a:off x="0" y="5209309"/>
            <a:ext cx="12192000" cy="164869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42F5F8C2-2E98-C809-AD0C-4D4336FBBB50}"/>
              </a:ext>
            </a:extLst>
          </p:cNvPr>
          <p:cNvSpPr>
            <a:spLocks noGrp="1"/>
          </p:cNvSpPr>
          <p:nvPr>
            <p:ph type="subTitle" idx="1"/>
          </p:nvPr>
        </p:nvSpPr>
        <p:spPr>
          <a:xfrm>
            <a:off x="271271" y="5522976"/>
            <a:ext cx="9660519" cy="1106424"/>
          </a:xfrm>
          <a:noFill/>
        </p:spPr>
        <p:txBody>
          <a:bodyPr>
            <a:normAutofit fontScale="92500"/>
          </a:bodyPr>
          <a:lstStyle/>
          <a:p>
            <a:pPr algn="l"/>
            <a:r>
              <a:rPr lang="en-US" sz="4000" dirty="0">
                <a:solidFill>
                  <a:schemeClr val="bg1"/>
                </a:solidFill>
                <a:latin typeface="Georgia" panose="02040502050405020303" pitchFamily="18" charset="0"/>
              </a:rPr>
              <a:t>Upper Darby Township</a:t>
            </a:r>
            <a:endParaRPr lang="en-US" sz="2800" i="1" dirty="0">
              <a:solidFill>
                <a:schemeClr val="bg1"/>
              </a:solidFill>
              <a:latin typeface="Georgia" panose="02040502050405020303" pitchFamily="18" charset="0"/>
            </a:endParaRPr>
          </a:p>
          <a:p>
            <a:pPr algn="l"/>
            <a:r>
              <a:rPr lang="en-US" sz="2800" i="1" dirty="0">
                <a:solidFill>
                  <a:schemeClr val="bg1"/>
                </a:solidFill>
                <a:latin typeface="Georgia" panose="02040502050405020303" pitchFamily="18" charset="0"/>
              </a:rPr>
              <a:t>FY2025 Proposed Amended Budget Informational Presentation</a:t>
            </a:r>
            <a:endParaRPr lang="en-US" sz="4000" dirty="0">
              <a:solidFill>
                <a:schemeClr val="bg1"/>
              </a:solidFill>
              <a:latin typeface="Georgia" panose="02040502050405020303" pitchFamily="18" charset="0"/>
            </a:endParaRPr>
          </a:p>
        </p:txBody>
      </p:sp>
      <p:pic>
        <p:nvPicPr>
          <p:cNvPr id="8" name="Picture 7" descr="A blue circle with a white and yellow eagle and a blue shield with white text&#10;&#10;Description automatically generated">
            <a:extLst>
              <a:ext uri="{FF2B5EF4-FFF2-40B4-BE49-F238E27FC236}">
                <a16:creationId xmlns:a16="http://schemas.microsoft.com/office/drawing/2014/main" id="{2275DA4A-651C-7701-CBFF-68538B72E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9198" y="5437870"/>
            <a:ext cx="1191530" cy="1191530"/>
          </a:xfrm>
          <a:prstGeom prst="rect">
            <a:avLst/>
          </a:prstGeom>
        </p:spPr>
      </p:pic>
      <p:sp>
        <p:nvSpPr>
          <p:cNvPr id="9" name="TextBox 8">
            <a:extLst>
              <a:ext uri="{FF2B5EF4-FFF2-40B4-BE49-F238E27FC236}">
                <a16:creationId xmlns:a16="http://schemas.microsoft.com/office/drawing/2014/main" id="{65A20BF2-C072-865B-1165-312E2E164269}"/>
              </a:ext>
            </a:extLst>
          </p:cNvPr>
          <p:cNvSpPr txBox="1"/>
          <p:nvPr/>
        </p:nvSpPr>
        <p:spPr>
          <a:xfrm>
            <a:off x="8258039" y="106050"/>
            <a:ext cx="3694176" cy="584775"/>
          </a:xfrm>
          <a:prstGeom prst="rect">
            <a:avLst/>
          </a:prstGeom>
          <a:noFill/>
        </p:spPr>
        <p:txBody>
          <a:bodyPr wrap="square" rtlCol="0">
            <a:spAutoFit/>
          </a:bodyPr>
          <a:lstStyle/>
          <a:p>
            <a:r>
              <a:rPr lang="en-US" sz="3200" dirty="0">
                <a:solidFill>
                  <a:srgbClr val="7030A0">
                    <a:alpha val="50000"/>
                  </a:srgbClr>
                </a:solidFill>
                <a:latin typeface="Brush Script MT" panose="03060802040406070304" pitchFamily="66" charset="0"/>
              </a:rPr>
              <a:t>‘The World in One Place’</a:t>
            </a:r>
          </a:p>
        </p:txBody>
      </p:sp>
    </p:spTree>
    <p:extLst>
      <p:ext uri="{BB962C8B-B14F-4D97-AF65-F5344CB8AC3E}">
        <p14:creationId xmlns:p14="http://schemas.microsoft.com/office/powerpoint/2010/main" val="211090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2AA1B-B3CF-194D-432C-A85C35434608}"/>
              </a:ext>
            </a:extLst>
          </p:cNvPr>
          <p:cNvSpPr>
            <a:spLocks noGrp="1"/>
          </p:cNvSpPr>
          <p:nvPr>
            <p:ph type="title"/>
          </p:nvPr>
        </p:nvSpPr>
        <p:spPr>
          <a:xfrm>
            <a:off x="838200" y="365125"/>
            <a:ext cx="10515600" cy="973481"/>
          </a:xfrm>
          <a:solidFill>
            <a:srgbClr val="7030A0"/>
          </a:solidFill>
        </p:spPr>
        <p:txBody>
          <a:bodyPr/>
          <a:lstStyle/>
          <a:p>
            <a:pPr algn="ctr"/>
            <a:r>
              <a:rPr lang="en-US" dirty="0">
                <a:solidFill>
                  <a:schemeClr val="bg1"/>
                </a:solidFill>
                <a:latin typeface="Georgia" panose="02040502050405020303" pitchFamily="18" charset="0"/>
              </a:rPr>
              <a:t>Agenda</a:t>
            </a:r>
          </a:p>
        </p:txBody>
      </p:sp>
      <p:sp>
        <p:nvSpPr>
          <p:cNvPr id="3" name="Content Placeholder 2">
            <a:extLst>
              <a:ext uri="{FF2B5EF4-FFF2-40B4-BE49-F238E27FC236}">
                <a16:creationId xmlns:a16="http://schemas.microsoft.com/office/drawing/2014/main" id="{5B69B056-4495-3A09-C7BD-5D4DC70FCEB5}"/>
              </a:ext>
            </a:extLst>
          </p:cNvPr>
          <p:cNvSpPr>
            <a:spLocks noGrp="1"/>
          </p:cNvSpPr>
          <p:nvPr>
            <p:ph idx="1"/>
          </p:nvPr>
        </p:nvSpPr>
        <p:spPr>
          <a:xfrm>
            <a:off x="554182" y="1744608"/>
            <a:ext cx="11083636" cy="4163823"/>
          </a:xfrm>
        </p:spPr>
        <p:txBody>
          <a:bodyPr anchor="ctr">
            <a:normAutofit/>
          </a:bodyPr>
          <a:lstStyle/>
          <a:p>
            <a:pPr marL="514350" indent="-514350">
              <a:lnSpc>
                <a:spcPct val="200000"/>
              </a:lnSpc>
              <a:buFont typeface="+mj-lt"/>
              <a:buAutoNum type="arabicPeriod"/>
            </a:pPr>
            <a:r>
              <a:rPr lang="en-US" sz="2400" dirty="0">
                <a:solidFill>
                  <a:schemeClr val="accent5">
                    <a:lumMod val="50000"/>
                  </a:schemeClr>
                </a:solidFill>
                <a:latin typeface="Georgia" panose="02040502050405020303" pitchFamily="18" charset="0"/>
              </a:rPr>
              <a:t>Key Clarifications</a:t>
            </a:r>
          </a:p>
          <a:p>
            <a:pPr marL="514350" indent="-514350">
              <a:lnSpc>
                <a:spcPct val="200000"/>
              </a:lnSpc>
              <a:buFont typeface="+mj-lt"/>
              <a:buAutoNum type="arabicPeriod"/>
            </a:pPr>
            <a:r>
              <a:rPr lang="en-US" sz="2400" dirty="0">
                <a:solidFill>
                  <a:schemeClr val="accent5">
                    <a:lumMod val="50000"/>
                  </a:schemeClr>
                </a:solidFill>
                <a:latin typeface="Georgia" panose="02040502050405020303" pitchFamily="18" charset="0"/>
              </a:rPr>
              <a:t>Department Highlights – Township Goals &amp; Targets for Accomplishment</a:t>
            </a:r>
          </a:p>
          <a:p>
            <a:pPr marL="514350" indent="-514350">
              <a:lnSpc>
                <a:spcPct val="200000"/>
              </a:lnSpc>
              <a:buAutoNum type="arabicPeriod"/>
            </a:pPr>
            <a:r>
              <a:rPr lang="en-US" sz="2400" dirty="0">
                <a:solidFill>
                  <a:schemeClr val="accent5">
                    <a:lumMod val="50000"/>
                  </a:schemeClr>
                </a:solidFill>
                <a:latin typeface="Georgia" panose="02040502050405020303" pitchFamily="18" charset="0"/>
              </a:rPr>
              <a:t>Changes to the Budget from the FY2025 Original Approved Budget</a:t>
            </a:r>
          </a:p>
          <a:p>
            <a:pPr marL="514350" indent="-514350">
              <a:lnSpc>
                <a:spcPct val="200000"/>
              </a:lnSpc>
              <a:buAutoNum type="arabicPeriod"/>
            </a:pPr>
            <a:r>
              <a:rPr lang="en-US" sz="2400" dirty="0">
                <a:solidFill>
                  <a:schemeClr val="accent5">
                    <a:lumMod val="50000"/>
                  </a:schemeClr>
                </a:solidFill>
                <a:latin typeface="Georgia" panose="02040502050405020303" pitchFamily="18" charset="0"/>
              </a:rPr>
              <a:t>Fund Balance and the necessity for an Earned Income Tax</a:t>
            </a:r>
          </a:p>
          <a:p>
            <a:pPr marL="0" indent="0">
              <a:lnSpc>
                <a:spcPct val="200000"/>
              </a:lnSpc>
              <a:buNone/>
            </a:pPr>
            <a:endParaRPr lang="en-US" dirty="0">
              <a:solidFill>
                <a:schemeClr val="accent5">
                  <a:lumMod val="50000"/>
                </a:schemeClr>
              </a:solidFill>
              <a:latin typeface="Georgia" panose="02040502050405020303" pitchFamily="18" charset="0"/>
            </a:endParaRP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5A57F5E1-B8E8-9CF2-127D-46A4717EB98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BD47DC84-66FB-DD87-5CBC-09996C7E6F26}"/>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6175A21-E5DF-A851-BD62-54E9361FE8C2}"/>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Tree>
    <p:extLst>
      <p:ext uri="{BB962C8B-B14F-4D97-AF65-F5344CB8AC3E}">
        <p14:creationId xmlns:p14="http://schemas.microsoft.com/office/powerpoint/2010/main" val="349434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87EA-5118-7F90-1068-605327805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BEDC4-8EF5-3ECE-2E0A-203F29E5412F}"/>
              </a:ext>
            </a:extLst>
          </p:cNvPr>
          <p:cNvSpPr>
            <a:spLocks noGrp="1"/>
          </p:cNvSpPr>
          <p:nvPr>
            <p:ph type="title"/>
          </p:nvPr>
        </p:nvSpPr>
        <p:spPr>
          <a:xfrm>
            <a:off x="838200" y="365125"/>
            <a:ext cx="10515600" cy="973481"/>
          </a:xfrm>
          <a:solidFill>
            <a:srgbClr val="7030A0"/>
          </a:solidFill>
        </p:spPr>
        <p:txBody>
          <a:bodyPr/>
          <a:lstStyle/>
          <a:p>
            <a:pPr algn="ctr"/>
            <a:r>
              <a:rPr lang="en-US" dirty="0">
                <a:solidFill>
                  <a:schemeClr val="bg1"/>
                </a:solidFill>
                <a:latin typeface="Georgia" panose="02040502050405020303" pitchFamily="18" charset="0"/>
              </a:rPr>
              <a:t>Key Clarifications</a:t>
            </a:r>
          </a:p>
        </p:txBody>
      </p:sp>
      <p:sp>
        <p:nvSpPr>
          <p:cNvPr id="3" name="Content Placeholder 2">
            <a:extLst>
              <a:ext uri="{FF2B5EF4-FFF2-40B4-BE49-F238E27FC236}">
                <a16:creationId xmlns:a16="http://schemas.microsoft.com/office/drawing/2014/main" id="{1F1F0691-EFEA-7B89-BEB2-2AF5CCB59819}"/>
              </a:ext>
            </a:extLst>
          </p:cNvPr>
          <p:cNvSpPr>
            <a:spLocks noGrp="1"/>
          </p:cNvSpPr>
          <p:nvPr>
            <p:ph idx="1"/>
          </p:nvPr>
        </p:nvSpPr>
        <p:spPr>
          <a:xfrm>
            <a:off x="554182" y="1744608"/>
            <a:ext cx="11083636" cy="4175901"/>
          </a:xfrm>
        </p:spPr>
        <p:txBody>
          <a:bodyPr anchor="ctr">
            <a:normAutofit/>
          </a:bodyPr>
          <a:lstStyle/>
          <a:p>
            <a:pPr marL="514350" indent="-514350">
              <a:lnSpc>
                <a:spcPct val="150000"/>
              </a:lnSpc>
              <a:buAutoNum type="arabicPeriod"/>
            </a:pPr>
            <a:r>
              <a:rPr lang="en-US" sz="2000" b="1" dirty="0">
                <a:solidFill>
                  <a:schemeClr val="accent5">
                    <a:lumMod val="50000"/>
                  </a:schemeClr>
                </a:solidFill>
                <a:latin typeface="Georgia" panose="02040502050405020303" pitchFamily="18" charset="0"/>
              </a:rPr>
              <a:t>No services are being cut </a:t>
            </a:r>
            <a:r>
              <a:rPr lang="en-US" sz="2000" dirty="0">
                <a:solidFill>
                  <a:schemeClr val="accent5">
                    <a:lumMod val="50000"/>
                  </a:schemeClr>
                </a:solidFill>
                <a:latin typeface="Georgia" panose="02040502050405020303" pitchFamily="18" charset="0"/>
              </a:rPr>
              <a:t>in the 2025 Proposed Amended Budget. It is functionally the same budget, but with a different funding source.</a:t>
            </a:r>
          </a:p>
          <a:p>
            <a:pPr marL="514350" indent="-514350">
              <a:lnSpc>
                <a:spcPct val="150000"/>
              </a:lnSpc>
              <a:buAutoNum type="arabicPeriod"/>
            </a:pPr>
            <a:r>
              <a:rPr lang="en-US" sz="2000" dirty="0">
                <a:solidFill>
                  <a:schemeClr val="accent5">
                    <a:lumMod val="50000"/>
                  </a:schemeClr>
                </a:solidFill>
                <a:latin typeface="Georgia" panose="02040502050405020303" pitchFamily="18" charset="0"/>
              </a:rPr>
              <a:t>An increase in pay for all Township employees still stands, </a:t>
            </a:r>
            <a:r>
              <a:rPr lang="en-US" sz="2000" b="1" dirty="0">
                <a:solidFill>
                  <a:schemeClr val="accent5">
                    <a:lumMod val="50000"/>
                  </a:schemeClr>
                </a:solidFill>
                <a:latin typeface="Georgia" panose="02040502050405020303" pitchFamily="18" charset="0"/>
              </a:rPr>
              <a:t>no employee is receiving a reduction in pay.</a:t>
            </a:r>
          </a:p>
          <a:p>
            <a:pPr marL="514350" indent="-514350">
              <a:lnSpc>
                <a:spcPct val="150000"/>
              </a:lnSpc>
              <a:buAutoNum type="arabicPeriod"/>
            </a:pPr>
            <a:r>
              <a:rPr lang="en-US" sz="2000" dirty="0">
                <a:solidFill>
                  <a:schemeClr val="accent5">
                    <a:lumMod val="50000"/>
                  </a:schemeClr>
                </a:solidFill>
                <a:latin typeface="Georgia" panose="02040502050405020303" pitchFamily="18" charset="0"/>
              </a:rPr>
              <a:t>The 2025 Proposed Amended Budget still ensures strategic resource allocation to improve and maintain public service.</a:t>
            </a:r>
          </a:p>
          <a:p>
            <a:pPr marL="514350" indent="-514350">
              <a:lnSpc>
                <a:spcPct val="150000"/>
              </a:lnSpc>
              <a:buAutoNum type="arabicPeriod"/>
            </a:pPr>
            <a:endParaRPr lang="en-US" sz="2000" dirty="0">
              <a:solidFill>
                <a:schemeClr val="accent5">
                  <a:lumMod val="50000"/>
                </a:schemeClr>
              </a:solidFill>
              <a:latin typeface="Georgia" panose="02040502050405020303" pitchFamily="18" charset="0"/>
            </a:endParaRP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F8CB4248-2590-84FC-8768-B958CAFE1FF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E8F8AAE5-C3EA-6A8A-8F1A-2E1AB7ED56DF}"/>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5E51B6E-DF44-4084-0D81-AF2A1F1059D5}"/>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Tree>
    <p:extLst>
      <p:ext uri="{BB962C8B-B14F-4D97-AF65-F5344CB8AC3E}">
        <p14:creationId xmlns:p14="http://schemas.microsoft.com/office/powerpoint/2010/main" val="37520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6C90-E231-DE28-58C1-9B5CE3548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CB000-D8E0-2C67-3354-632AA74B05FE}"/>
              </a:ext>
            </a:extLst>
          </p:cNvPr>
          <p:cNvSpPr>
            <a:spLocks noGrp="1"/>
          </p:cNvSpPr>
          <p:nvPr>
            <p:ph type="title"/>
          </p:nvPr>
        </p:nvSpPr>
        <p:spPr>
          <a:xfrm>
            <a:off x="838200" y="365125"/>
            <a:ext cx="10515600" cy="973481"/>
          </a:xfrm>
          <a:solidFill>
            <a:srgbClr val="7030A0"/>
          </a:solidFill>
        </p:spPr>
        <p:txBody>
          <a:bodyPr/>
          <a:lstStyle/>
          <a:p>
            <a:pPr algn="ctr"/>
            <a:r>
              <a:rPr lang="en-US" dirty="0">
                <a:solidFill>
                  <a:schemeClr val="bg1"/>
                </a:solidFill>
                <a:latin typeface="Georgia" panose="02040502050405020303" pitchFamily="18" charset="0"/>
              </a:rPr>
              <a:t>Department Highlights</a:t>
            </a:r>
          </a:p>
        </p:txBody>
      </p:sp>
      <p:sp>
        <p:nvSpPr>
          <p:cNvPr id="3" name="Content Placeholder 2">
            <a:extLst>
              <a:ext uri="{FF2B5EF4-FFF2-40B4-BE49-F238E27FC236}">
                <a16:creationId xmlns:a16="http://schemas.microsoft.com/office/drawing/2014/main" id="{103E79F4-802F-8355-2228-235DD43B3394}"/>
              </a:ext>
            </a:extLst>
          </p:cNvPr>
          <p:cNvSpPr>
            <a:spLocks noGrp="1"/>
          </p:cNvSpPr>
          <p:nvPr>
            <p:ph idx="1"/>
          </p:nvPr>
        </p:nvSpPr>
        <p:spPr>
          <a:xfrm>
            <a:off x="554182" y="1470358"/>
            <a:ext cx="10799618" cy="4754951"/>
          </a:xfrm>
        </p:spPr>
        <p:txBody>
          <a:bodyPr anchor="t">
            <a:normAutofit/>
          </a:bodyPr>
          <a:lstStyle/>
          <a:p>
            <a:pPr marL="0" indent="0">
              <a:lnSpc>
                <a:spcPct val="150000"/>
              </a:lnSpc>
              <a:buNone/>
            </a:pPr>
            <a:r>
              <a:rPr lang="en-US" sz="1800" dirty="0">
                <a:solidFill>
                  <a:schemeClr val="accent5">
                    <a:lumMod val="50000"/>
                  </a:schemeClr>
                </a:solidFill>
                <a:latin typeface="Georgia" panose="02040502050405020303" pitchFamily="18" charset="0"/>
              </a:rPr>
              <a:t>The 2025 Proposed Amended Budget sets the following targets for accomplishment and affords the Township’s departments the following service improvements:</a:t>
            </a:r>
          </a:p>
          <a:p>
            <a:pPr marL="457200" indent="-457200">
              <a:lnSpc>
                <a:spcPct val="150000"/>
              </a:lnSpc>
              <a:buFont typeface="+mj-lt"/>
              <a:buAutoNum type="arabicPeriod"/>
            </a:pPr>
            <a:r>
              <a:rPr lang="en-US" sz="1600" b="1" dirty="0">
                <a:solidFill>
                  <a:schemeClr val="accent5">
                    <a:lumMod val="50000"/>
                  </a:schemeClr>
                </a:solidFill>
                <a:latin typeface="Georgia" panose="02040502050405020303" pitchFamily="18" charset="0"/>
              </a:rPr>
              <a:t>Admin Services: </a:t>
            </a:r>
            <a:r>
              <a:rPr lang="en-US" sz="1600" dirty="0">
                <a:solidFill>
                  <a:schemeClr val="accent5">
                    <a:lumMod val="50000"/>
                  </a:schemeClr>
                </a:solidFill>
                <a:latin typeface="Georgia" panose="02040502050405020303" pitchFamily="18" charset="0"/>
              </a:rPr>
              <a:t>Upgraded tech equipment agreements and increased cybersecurity.</a:t>
            </a:r>
            <a:r>
              <a:rPr lang="en-US" sz="1200" b="1" dirty="0">
                <a:solidFill>
                  <a:schemeClr val="accent5">
                    <a:lumMod val="50000"/>
                  </a:schemeClr>
                </a:solidFill>
                <a:latin typeface="Georgia" panose="02040502050405020303" pitchFamily="18" charset="0"/>
              </a:rPr>
              <a:t> </a:t>
            </a:r>
          </a:p>
          <a:p>
            <a:pPr marL="457200" indent="-457200">
              <a:lnSpc>
                <a:spcPct val="150000"/>
              </a:lnSpc>
              <a:buFont typeface="+mj-lt"/>
              <a:buAutoNum type="arabicPeriod"/>
            </a:pPr>
            <a:r>
              <a:rPr lang="en-US" sz="1600" b="1" dirty="0">
                <a:solidFill>
                  <a:schemeClr val="accent5">
                    <a:lumMod val="50000"/>
                  </a:schemeClr>
                </a:solidFill>
                <a:latin typeface="Georgia" panose="02040502050405020303" pitchFamily="18" charset="0"/>
              </a:rPr>
              <a:t>Finance: </a:t>
            </a:r>
            <a:r>
              <a:rPr lang="en-US" sz="1600" dirty="0">
                <a:solidFill>
                  <a:schemeClr val="accent5">
                    <a:lumMod val="50000"/>
                  </a:schemeClr>
                </a:solidFill>
                <a:latin typeface="Georgia" panose="02040502050405020303" pitchFamily="18" charset="0"/>
              </a:rPr>
              <a:t>Allows for the hiring of a Finance Director.</a:t>
            </a:r>
          </a:p>
          <a:p>
            <a:pPr marL="457200" indent="-457200">
              <a:lnSpc>
                <a:spcPct val="150000"/>
              </a:lnSpc>
              <a:buFont typeface="+mj-lt"/>
              <a:buAutoNum type="arabicPeriod"/>
            </a:pPr>
            <a:r>
              <a:rPr lang="en-US" sz="1600" b="1" dirty="0">
                <a:solidFill>
                  <a:schemeClr val="accent5">
                    <a:lumMod val="50000"/>
                  </a:schemeClr>
                </a:solidFill>
                <a:latin typeface="Georgia" panose="02040502050405020303" pitchFamily="18" charset="0"/>
              </a:rPr>
              <a:t>Human Resources: </a:t>
            </a:r>
            <a:r>
              <a:rPr lang="en-US" sz="1600" dirty="0">
                <a:solidFill>
                  <a:schemeClr val="accent5">
                    <a:lumMod val="50000"/>
                  </a:schemeClr>
                </a:solidFill>
                <a:latin typeface="Georgia" panose="02040502050405020303" pitchFamily="18" charset="0"/>
              </a:rPr>
              <a:t>Streamlines the management of salaries and benefits.</a:t>
            </a:r>
          </a:p>
          <a:p>
            <a:pPr marL="457200" indent="-457200">
              <a:lnSpc>
                <a:spcPct val="150000"/>
              </a:lnSpc>
              <a:buFont typeface="+mj-lt"/>
              <a:buAutoNum type="arabicPeriod"/>
            </a:pPr>
            <a:r>
              <a:rPr lang="en-US" sz="1600" b="1" dirty="0">
                <a:solidFill>
                  <a:schemeClr val="accent5">
                    <a:lumMod val="50000"/>
                  </a:schemeClr>
                </a:solidFill>
                <a:latin typeface="Georgia" panose="02040502050405020303" pitchFamily="18" charset="0"/>
              </a:rPr>
              <a:t>Community &amp; Economic Development: </a:t>
            </a:r>
            <a:r>
              <a:rPr lang="en-US" sz="1600" dirty="0">
                <a:solidFill>
                  <a:schemeClr val="accent5">
                    <a:lumMod val="50000"/>
                  </a:schemeClr>
                </a:solidFill>
                <a:latin typeface="Georgia" panose="02040502050405020303" pitchFamily="18" charset="0"/>
              </a:rPr>
              <a:t>Creates a position for a new Planning and Zoning Technician and updates data analysis software to attract investment and produce data for grant applications. </a:t>
            </a:r>
          </a:p>
          <a:p>
            <a:pPr marL="457200" indent="-457200">
              <a:lnSpc>
                <a:spcPct val="150000"/>
              </a:lnSpc>
              <a:buFont typeface="+mj-lt"/>
              <a:buAutoNum type="arabicPeriod"/>
            </a:pPr>
            <a:r>
              <a:rPr lang="en-US" sz="1600" b="1" dirty="0">
                <a:solidFill>
                  <a:schemeClr val="accent5">
                    <a:lumMod val="50000"/>
                  </a:schemeClr>
                </a:solidFill>
                <a:latin typeface="Georgia" panose="02040502050405020303" pitchFamily="18" charset="0"/>
              </a:rPr>
              <a:t>Licenses &amp; Inspections: </a:t>
            </a:r>
            <a:r>
              <a:rPr lang="en-US" sz="1600" dirty="0">
                <a:solidFill>
                  <a:schemeClr val="accent5">
                    <a:lumMod val="50000"/>
                  </a:schemeClr>
                </a:solidFill>
                <a:latin typeface="Georgia" panose="02040502050405020303" pitchFamily="18" charset="0"/>
              </a:rPr>
              <a:t>Creates a position for a new Right-of-Way Inspector and allows for the implementation of a modern permitting and inspection system</a:t>
            </a:r>
            <a:endParaRPr lang="en-US" sz="1600" b="1" dirty="0">
              <a:solidFill>
                <a:schemeClr val="accent5">
                  <a:lumMod val="50000"/>
                </a:schemeClr>
              </a:solidFill>
              <a:latin typeface="Georgia" panose="02040502050405020303" pitchFamily="18" charset="0"/>
            </a:endParaRPr>
          </a:p>
          <a:p>
            <a:pPr marL="457200" indent="-457200">
              <a:lnSpc>
                <a:spcPct val="150000"/>
              </a:lnSpc>
              <a:buFont typeface="+mj-lt"/>
              <a:buAutoNum type="arabicPeriod"/>
            </a:pPr>
            <a:endParaRPr lang="en-US" sz="1800" dirty="0">
              <a:solidFill>
                <a:schemeClr val="accent5">
                  <a:lumMod val="50000"/>
                </a:schemeClr>
              </a:solidFill>
              <a:latin typeface="Georgia" panose="02040502050405020303" pitchFamily="18" charset="0"/>
            </a:endParaRPr>
          </a:p>
          <a:p>
            <a:pPr marL="457200" indent="-457200">
              <a:lnSpc>
                <a:spcPct val="150000"/>
              </a:lnSpc>
              <a:buFont typeface="+mj-lt"/>
              <a:buAutoNum type="arabicPeriod"/>
            </a:pPr>
            <a:endParaRPr lang="en-US" sz="2000" dirty="0">
              <a:solidFill>
                <a:schemeClr val="accent5">
                  <a:lumMod val="50000"/>
                </a:schemeClr>
              </a:solidFill>
              <a:latin typeface="Georgia" panose="02040502050405020303" pitchFamily="18" charset="0"/>
            </a:endParaRPr>
          </a:p>
          <a:p>
            <a:pPr marL="514350" indent="-514350">
              <a:lnSpc>
                <a:spcPct val="200000"/>
              </a:lnSpc>
              <a:buAutoNum type="arabicPeriod"/>
            </a:pPr>
            <a:endParaRPr lang="en-US" dirty="0">
              <a:solidFill>
                <a:schemeClr val="accent5">
                  <a:lumMod val="50000"/>
                </a:schemeClr>
              </a:solidFill>
              <a:latin typeface="Georgia" panose="02040502050405020303" pitchFamily="18" charset="0"/>
            </a:endParaRP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35B19042-EBD8-CFBD-9943-9F08230A4E1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DBB5FD38-C520-628B-8DAF-DAD63AB40847}"/>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43BEF8-E985-AF08-0F9C-1D3AB1ED0EC1}"/>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Tree>
    <p:extLst>
      <p:ext uri="{BB962C8B-B14F-4D97-AF65-F5344CB8AC3E}">
        <p14:creationId xmlns:p14="http://schemas.microsoft.com/office/powerpoint/2010/main" val="1029904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BA146-30B4-A761-2983-E245187374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68EBFF-6EA6-7B6A-F8EA-970F1AE069C0}"/>
              </a:ext>
            </a:extLst>
          </p:cNvPr>
          <p:cNvSpPr>
            <a:spLocks noGrp="1"/>
          </p:cNvSpPr>
          <p:nvPr>
            <p:ph type="title"/>
          </p:nvPr>
        </p:nvSpPr>
        <p:spPr>
          <a:xfrm>
            <a:off x="838200" y="365125"/>
            <a:ext cx="10515600" cy="973481"/>
          </a:xfrm>
          <a:solidFill>
            <a:srgbClr val="7030A0"/>
          </a:solidFill>
        </p:spPr>
        <p:txBody>
          <a:bodyPr/>
          <a:lstStyle/>
          <a:p>
            <a:pPr algn="ctr"/>
            <a:r>
              <a:rPr lang="en-US" dirty="0">
                <a:solidFill>
                  <a:schemeClr val="bg1"/>
                </a:solidFill>
                <a:latin typeface="Georgia" panose="02040502050405020303" pitchFamily="18" charset="0"/>
              </a:rPr>
              <a:t>Department Highlights, Continued</a:t>
            </a:r>
          </a:p>
        </p:txBody>
      </p:sp>
      <p:sp>
        <p:nvSpPr>
          <p:cNvPr id="3" name="Content Placeholder 2">
            <a:extLst>
              <a:ext uri="{FF2B5EF4-FFF2-40B4-BE49-F238E27FC236}">
                <a16:creationId xmlns:a16="http://schemas.microsoft.com/office/drawing/2014/main" id="{F3822167-5E09-EBD3-5155-78274064AC8B}"/>
              </a:ext>
            </a:extLst>
          </p:cNvPr>
          <p:cNvSpPr>
            <a:spLocks noGrp="1"/>
          </p:cNvSpPr>
          <p:nvPr>
            <p:ph idx="1"/>
          </p:nvPr>
        </p:nvSpPr>
        <p:spPr>
          <a:xfrm>
            <a:off x="283464" y="1744607"/>
            <a:ext cx="11457432" cy="4501448"/>
          </a:xfrm>
        </p:spPr>
        <p:txBody>
          <a:bodyPr anchor="t">
            <a:normAutofit lnSpcReduction="10000"/>
          </a:bodyPr>
          <a:lstStyle/>
          <a:p>
            <a:pPr marL="0" indent="0">
              <a:lnSpc>
                <a:spcPct val="150000"/>
              </a:lnSpc>
              <a:buNone/>
            </a:pPr>
            <a:r>
              <a:rPr lang="en-US" sz="1600" b="1" dirty="0">
                <a:solidFill>
                  <a:schemeClr val="accent5">
                    <a:lumMod val="50000"/>
                  </a:schemeClr>
                </a:solidFill>
                <a:latin typeface="Georgia" panose="02040502050405020303" pitchFamily="18" charset="0"/>
              </a:rPr>
              <a:t>6. Fire: </a:t>
            </a:r>
            <a:r>
              <a:rPr lang="en-US" sz="1600" dirty="0">
                <a:solidFill>
                  <a:schemeClr val="accent5">
                    <a:lumMod val="50000"/>
                  </a:schemeClr>
                </a:solidFill>
                <a:latin typeface="Georgia" panose="02040502050405020303" pitchFamily="18" charset="0"/>
              </a:rPr>
              <a:t>Streamlines record management allows for a more robust Technical Rescue Program and integration with L&amp;I. </a:t>
            </a:r>
          </a:p>
          <a:p>
            <a:pPr marL="0" indent="0">
              <a:lnSpc>
                <a:spcPct val="150000"/>
              </a:lnSpc>
              <a:buNone/>
            </a:pPr>
            <a:r>
              <a:rPr lang="en-US" sz="1600" b="1" dirty="0">
                <a:solidFill>
                  <a:schemeClr val="accent5">
                    <a:lumMod val="50000"/>
                  </a:schemeClr>
                </a:solidFill>
                <a:latin typeface="Georgia" panose="02040502050405020303" pitchFamily="18" charset="0"/>
              </a:rPr>
              <a:t>7. Police: </a:t>
            </a:r>
            <a:r>
              <a:rPr lang="en-US" sz="1600" dirty="0">
                <a:solidFill>
                  <a:schemeClr val="accent5">
                    <a:lumMod val="50000"/>
                  </a:schemeClr>
                </a:solidFill>
                <a:latin typeface="Georgia" panose="02040502050405020303" pitchFamily="18" charset="0"/>
              </a:rPr>
              <a:t>Allows for the hiring of five new Police Officers and improves the real-time crime center and Officer recruitment, retention and training.</a:t>
            </a:r>
            <a:endParaRPr lang="en-US" sz="1600" b="1" dirty="0">
              <a:solidFill>
                <a:schemeClr val="accent5">
                  <a:lumMod val="50000"/>
                </a:schemeClr>
              </a:solidFill>
              <a:latin typeface="Georgia" panose="02040502050405020303" pitchFamily="18" charset="0"/>
            </a:endParaRPr>
          </a:p>
          <a:p>
            <a:pPr marL="0" indent="0">
              <a:lnSpc>
                <a:spcPct val="150000"/>
              </a:lnSpc>
              <a:buNone/>
            </a:pPr>
            <a:r>
              <a:rPr lang="en-US" sz="1600" b="1" dirty="0">
                <a:solidFill>
                  <a:schemeClr val="accent5">
                    <a:lumMod val="50000"/>
                  </a:schemeClr>
                </a:solidFill>
                <a:latin typeface="Georgia" panose="02040502050405020303" pitchFamily="18" charset="0"/>
              </a:rPr>
              <a:t>8. Parking Enforcement: </a:t>
            </a:r>
            <a:r>
              <a:rPr lang="en-US" sz="1600" dirty="0">
                <a:solidFill>
                  <a:schemeClr val="accent5">
                    <a:lumMod val="50000"/>
                  </a:schemeClr>
                </a:solidFill>
                <a:latin typeface="Georgia" panose="02040502050405020303" pitchFamily="18" charset="0"/>
              </a:rPr>
              <a:t>Ensures consistent parking enforcement through increased staffing, the implementation of body cameras, in-service training, and adherence to best practices through accreditation.</a:t>
            </a:r>
          </a:p>
          <a:p>
            <a:pPr marL="0" indent="0">
              <a:lnSpc>
                <a:spcPct val="150000"/>
              </a:lnSpc>
              <a:buNone/>
            </a:pPr>
            <a:r>
              <a:rPr lang="en-US" sz="1600" b="1" dirty="0">
                <a:solidFill>
                  <a:schemeClr val="accent5">
                    <a:lumMod val="50000"/>
                  </a:schemeClr>
                </a:solidFill>
                <a:latin typeface="Georgia" panose="02040502050405020303" pitchFamily="18" charset="0"/>
              </a:rPr>
              <a:t>9. Public Works: </a:t>
            </a:r>
            <a:r>
              <a:rPr lang="en-US" sz="1600" dirty="0">
                <a:solidFill>
                  <a:schemeClr val="accent5">
                    <a:lumMod val="50000"/>
                  </a:schemeClr>
                </a:solidFill>
                <a:latin typeface="Georgia" panose="02040502050405020303" pitchFamily="18" charset="0"/>
              </a:rPr>
              <a:t>Creates the Assistant Public Works Director and Township Engineer positions</a:t>
            </a:r>
          </a:p>
          <a:p>
            <a:pPr marL="0" indent="0">
              <a:lnSpc>
                <a:spcPct val="150000"/>
              </a:lnSpc>
              <a:buNone/>
            </a:pPr>
            <a:r>
              <a:rPr lang="en-US" sz="1600" b="1" dirty="0">
                <a:solidFill>
                  <a:schemeClr val="accent5">
                    <a:lumMod val="50000"/>
                  </a:schemeClr>
                </a:solidFill>
                <a:latin typeface="Georgia" panose="02040502050405020303" pitchFamily="18" charset="0"/>
              </a:rPr>
              <a:t>10. Recreation (LS): </a:t>
            </a:r>
            <a:r>
              <a:rPr lang="en-US" sz="1600" dirty="0">
                <a:solidFill>
                  <a:schemeClr val="accent5">
                    <a:lumMod val="50000"/>
                  </a:schemeClr>
                </a:solidFill>
                <a:latin typeface="Georgia" panose="02040502050405020303" pitchFamily="18" charset="0"/>
              </a:rPr>
              <a:t>Maintains park amenities across the Township and builds inventory and supplies </a:t>
            </a:r>
          </a:p>
          <a:p>
            <a:pPr marL="0" indent="0">
              <a:lnSpc>
                <a:spcPct val="150000"/>
              </a:lnSpc>
              <a:buNone/>
            </a:pPr>
            <a:r>
              <a:rPr lang="en-US" sz="1600" b="1" dirty="0">
                <a:solidFill>
                  <a:schemeClr val="accent5">
                    <a:lumMod val="50000"/>
                  </a:schemeClr>
                </a:solidFill>
                <a:latin typeface="Georgia" panose="02040502050405020303" pitchFamily="18" charset="0"/>
              </a:rPr>
              <a:t>11. Senior Services (LS): </a:t>
            </a:r>
            <a:r>
              <a:rPr lang="en-US" sz="1600" dirty="0">
                <a:solidFill>
                  <a:schemeClr val="accent5">
                    <a:lumMod val="50000"/>
                  </a:schemeClr>
                </a:solidFill>
                <a:latin typeface="Georgia" panose="02040502050405020303" pitchFamily="18" charset="0"/>
              </a:rPr>
              <a:t>Additional services and supplies to improve the well-being of seniors and grow the homebound meals program.</a:t>
            </a:r>
          </a:p>
          <a:p>
            <a:pPr marL="0" indent="0">
              <a:lnSpc>
                <a:spcPct val="150000"/>
              </a:lnSpc>
              <a:buNone/>
            </a:pPr>
            <a:r>
              <a:rPr lang="en-US" sz="1600" b="1" dirty="0">
                <a:solidFill>
                  <a:schemeClr val="accent5">
                    <a:lumMod val="50000"/>
                  </a:schemeClr>
                </a:solidFill>
                <a:latin typeface="Georgia" panose="02040502050405020303" pitchFamily="18" charset="0"/>
              </a:rPr>
              <a:t>12. Historic Sites (LS)</a:t>
            </a:r>
            <a:r>
              <a:rPr lang="en-US" sz="1600" dirty="0">
                <a:solidFill>
                  <a:schemeClr val="accent5">
                    <a:lumMod val="50000"/>
                  </a:schemeClr>
                </a:solidFill>
                <a:latin typeface="Georgia" panose="02040502050405020303" pitchFamily="18" charset="0"/>
              </a:rPr>
              <a:t>:</a:t>
            </a:r>
            <a:r>
              <a:rPr lang="en-US" sz="1600" b="1" dirty="0">
                <a:solidFill>
                  <a:schemeClr val="accent5">
                    <a:lumMod val="50000"/>
                  </a:schemeClr>
                </a:solidFill>
                <a:latin typeface="Georgia" panose="02040502050405020303" pitchFamily="18" charset="0"/>
              </a:rPr>
              <a:t> </a:t>
            </a:r>
            <a:r>
              <a:rPr lang="en-US" sz="1600" dirty="0">
                <a:solidFill>
                  <a:schemeClr val="accent5">
                    <a:lumMod val="50000"/>
                  </a:schemeClr>
                </a:solidFill>
                <a:latin typeface="Georgia" panose="02040502050405020303" pitchFamily="18" charset="0"/>
              </a:rPr>
              <a:t>Funds to support volunteers and programming. </a:t>
            </a:r>
            <a:endParaRPr lang="en-US" sz="1600" b="1" dirty="0">
              <a:solidFill>
                <a:schemeClr val="accent5">
                  <a:lumMod val="50000"/>
                </a:schemeClr>
              </a:solidFill>
              <a:latin typeface="Georgia" panose="02040502050405020303" pitchFamily="18" charset="0"/>
            </a:endParaRPr>
          </a:p>
          <a:p>
            <a:pPr marL="0" indent="0">
              <a:lnSpc>
                <a:spcPct val="150000"/>
              </a:lnSpc>
              <a:buNone/>
            </a:pPr>
            <a:endParaRPr lang="en-US" sz="1600" dirty="0">
              <a:solidFill>
                <a:schemeClr val="accent5">
                  <a:lumMod val="50000"/>
                </a:schemeClr>
              </a:solidFill>
              <a:latin typeface="Georgia" panose="02040502050405020303" pitchFamily="18" charset="0"/>
            </a:endParaRPr>
          </a:p>
          <a:p>
            <a:pPr marL="0" indent="0">
              <a:lnSpc>
                <a:spcPct val="150000"/>
              </a:lnSpc>
              <a:buNone/>
            </a:pPr>
            <a:endParaRPr lang="en-US" sz="1600" b="1" dirty="0">
              <a:solidFill>
                <a:schemeClr val="accent5">
                  <a:lumMod val="50000"/>
                </a:schemeClr>
              </a:solidFill>
              <a:latin typeface="Georgia" panose="02040502050405020303" pitchFamily="18" charset="0"/>
            </a:endParaRP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62CE9764-1400-9807-7CBE-ED6136464BF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A3593D29-721A-9AD8-2E2E-9B12C72EB08A}"/>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4340F75-A7ED-FC28-3DDD-33CDA1F5D4CA}"/>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Tree>
    <p:extLst>
      <p:ext uri="{BB962C8B-B14F-4D97-AF65-F5344CB8AC3E}">
        <p14:creationId xmlns:p14="http://schemas.microsoft.com/office/powerpoint/2010/main" val="2339607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7B6E-4AD8-A42E-E477-326D3C12E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B4BED-F18E-D8EE-3049-4BE01C076E23}"/>
              </a:ext>
            </a:extLst>
          </p:cNvPr>
          <p:cNvSpPr>
            <a:spLocks noGrp="1"/>
          </p:cNvSpPr>
          <p:nvPr>
            <p:ph type="title"/>
          </p:nvPr>
        </p:nvSpPr>
        <p:spPr>
          <a:xfrm>
            <a:off x="838200" y="365125"/>
            <a:ext cx="10515600" cy="973481"/>
          </a:xfrm>
          <a:solidFill>
            <a:srgbClr val="7030A0"/>
          </a:solidFill>
        </p:spPr>
        <p:txBody>
          <a:bodyPr>
            <a:noAutofit/>
          </a:bodyPr>
          <a:lstStyle/>
          <a:p>
            <a:pPr algn="ctr"/>
            <a:r>
              <a:rPr lang="en-US" sz="3200" dirty="0">
                <a:solidFill>
                  <a:schemeClr val="bg1"/>
                </a:solidFill>
                <a:latin typeface="Georgia" panose="02040502050405020303" pitchFamily="18" charset="0"/>
              </a:rPr>
              <a:t>Changes to 2025 General Fund Revenue – Original Approved Budget</a:t>
            </a:r>
          </a:p>
        </p:txBody>
      </p:sp>
      <p:sp>
        <p:nvSpPr>
          <p:cNvPr id="3" name="Content Placeholder 2">
            <a:extLst>
              <a:ext uri="{FF2B5EF4-FFF2-40B4-BE49-F238E27FC236}">
                <a16:creationId xmlns:a16="http://schemas.microsoft.com/office/drawing/2014/main" id="{D95313CD-6588-3991-85D1-F2F4D027EA75}"/>
              </a:ext>
            </a:extLst>
          </p:cNvPr>
          <p:cNvSpPr>
            <a:spLocks noGrp="1"/>
          </p:cNvSpPr>
          <p:nvPr>
            <p:ph idx="1"/>
          </p:nvPr>
        </p:nvSpPr>
        <p:spPr>
          <a:xfrm>
            <a:off x="838200" y="1719659"/>
            <a:ext cx="10957560" cy="4610011"/>
          </a:xfrm>
        </p:spPr>
        <p:txBody>
          <a:bodyPr anchor="t">
            <a:normAutofit fontScale="47500" lnSpcReduction="20000"/>
          </a:bodyPr>
          <a:lstStyle/>
          <a:p>
            <a:pPr marL="0" indent="0">
              <a:buNone/>
            </a:pPr>
            <a:r>
              <a:rPr lang="en-US" sz="4200" dirty="0">
                <a:latin typeface="Georgia" panose="02040502050405020303" pitchFamily="18" charset="0"/>
              </a:rPr>
              <a:t>Original Approved Revenue Budget: 		$101,671,878</a:t>
            </a:r>
          </a:p>
          <a:p>
            <a:pPr marL="0" indent="0">
              <a:buNone/>
            </a:pPr>
            <a:endParaRPr lang="en-US" sz="4200" dirty="0">
              <a:latin typeface="Georgia" panose="02040502050405020303" pitchFamily="18" charset="0"/>
            </a:endParaRPr>
          </a:p>
          <a:p>
            <a:pPr marL="0" indent="0">
              <a:buNone/>
            </a:pPr>
            <a:r>
              <a:rPr lang="en-US" sz="4200" dirty="0">
                <a:latin typeface="Georgia" panose="02040502050405020303" pitchFamily="18" charset="0"/>
              </a:rPr>
              <a:t>Removed Earned Income Tax:			($ 15,175,900)</a:t>
            </a:r>
          </a:p>
          <a:p>
            <a:pPr marL="0" indent="0">
              <a:buNone/>
            </a:pPr>
            <a:r>
              <a:rPr lang="en-US" sz="4200" dirty="0">
                <a:latin typeface="Georgia" panose="02040502050405020303" pitchFamily="18" charset="0"/>
              </a:rPr>
              <a:t>101-31040-480-10000</a:t>
            </a:r>
          </a:p>
          <a:p>
            <a:pPr marL="0" indent="0">
              <a:buNone/>
            </a:pPr>
            <a:endParaRPr lang="en-US" sz="4200" dirty="0">
              <a:latin typeface="Georgia" panose="02040502050405020303" pitchFamily="18" charset="0"/>
            </a:endParaRPr>
          </a:p>
          <a:p>
            <a:pPr marL="0" indent="0">
              <a:buNone/>
            </a:pPr>
            <a:r>
              <a:rPr lang="en-US" sz="4200" dirty="0">
                <a:latin typeface="Georgia" panose="02040502050405020303" pitchFamily="18" charset="0"/>
              </a:rPr>
              <a:t>Added Fund Balance:				$  10,565,093</a:t>
            </a:r>
          </a:p>
          <a:p>
            <a:pPr marL="0" indent="0">
              <a:buNone/>
            </a:pPr>
            <a:r>
              <a:rPr lang="en-US" sz="4200" dirty="0">
                <a:latin typeface="Georgia" panose="02040502050405020303" pitchFamily="18" charset="0"/>
              </a:rPr>
              <a:t>101-39999-499-10000</a:t>
            </a:r>
          </a:p>
          <a:p>
            <a:pPr marL="0" indent="0">
              <a:buNone/>
            </a:pPr>
            <a:r>
              <a:rPr lang="en-US" sz="4200" dirty="0">
                <a:latin typeface="Georgia" panose="02040502050405020303" pitchFamily="18" charset="0"/>
              </a:rPr>
              <a:t>				</a:t>
            </a:r>
          </a:p>
          <a:p>
            <a:pPr marL="0" indent="0">
              <a:buNone/>
            </a:pPr>
            <a:r>
              <a:rPr lang="en-US" sz="4200" dirty="0">
                <a:latin typeface="Georgia" panose="02040502050405020303" pitchFamily="18" charset="0"/>
              </a:rPr>
              <a:t>Added ARPA interest earned:			</a:t>
            </a:r>
            <a:r>
              <a:rPr lang="en-US" sz="4200" u="sng" dirty="0">
                <a:latin typeface="Georgia" panose="02040502050405020303" pitchFamily="18" charset="0"/>
              </a:rPr>
              <a:t>$        702,000</a:t>
            </a:r>
            <a:endParaRPr lang="en-US" sz="4200" dirty="0">
              <a:latin typeface="Georgia" panose="02040502050405020303" pitchFamily="18" charset="0"/>
            </a:endParaRPr>
          </a:p>
          <a:p>
            <a:pPr marL="0" indent="0">
              <a:buNone/>
            </a:pPr>
            <a:r>
              <a:rPr lang="en-US" sz="4200" dirty="0">
                <a:latin typeface="Georgia" panose="02040502050405020303" pitchFamily="18" charset="0"/>
              </a:rPr>
              <a:t>101-39215-480-10000				</a:t>
            </a:r>
          </a:p>
          <a:p>
            <a:pPr marL="0" indent="0">
              <a:buNone/>
            </a:pPr>
            <a:endParaRPr lang="en-US" sz="4200" u="sng" dirty="0">
              <a:latin typeface="Georgia" panose="02040502050405020303" pitchFamily="18" charset="0"/>
            </a:endParaRPr>
          </a:p>
          <a:p>
            <a:pPr marL="0" indent="0">
              <a:buNone/>
            </a:pPr>
            <a:r>
              <a:rPr lang="en-US" sz="4200" dirty="0">
                <a:latin typeface="Georgia" panose="02040502050405020303" pitchFamily="18" charset="0"/>
              </a:rPr>
              <a:t>Total 2025 General Fund Revenue</a:t>
            </a:r>
          </a:p>
          <a:p>
            <a:pPr marL="0" indent="0">
              <a:buNone/>
            </a:pPr>
            <a:r>
              <a:rPr lang="en-US" sz="4200" dirty="0">
                <a:latin typeface="Georgia" panose="02040502050405020303" pitchFamily="18" charset="0"/>
              </a:rPr>
              <a:t>Proposed Amended Budget:			</a:t>
            </a:r>
            <a:r>
              <a:rPr lang="en-US" sz="4200" u="dbl" dirty="0">
                <a:latin typeface="Georgia" panose="02040502050405020303" pitchFamily="18" charset="0"/>
              </a:rPr>
              <a:t>$   97,763,071</a:t>
            </a:r>
          </a:p>
          <a:p>
            <a:pPr marL="0" indent="0">
              <a:lnSpc>
                <a:spcPct val="200000"/>
              </a:lnSpc>
              <a:buNone/>
            </a:pPr>
            <a:endParaRPr lang="en-US" dirty="0">
              <a:solidFill>
                <a:schemeClr val="accent5">
                  <a:lumMod val="50000"/>
                </a:schemeClr>
              </a:solidFill>
              <a:latin typeface="Georgia" panose="02040502050405020303" pitchFamily="18" charset="0"/>
            </a:endParaRP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D8EAC12E-5AB7-6C3F-6F36-BACDD337D2F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774DCF90-17E4-30B6-4D8F-1B2453D3C87D}"/>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54F82D6-2D2F-7006-9A16-A63468F64A50}"/>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Tree>
    <p:extLst>
      <p:ext uri="{BB962C8B-B14F-4D97-AF65-F5344CB8AC3E}">
        <p14:creationId xmlns:p14="http://schemas.microsoft.com/office/powerpoint/2010/main" val="37483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D4CF1-3AAB-7011-EE9B-F710A07A2F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16B1A-A932-20E3-7C91-41A41F865797}"/>
              </a:ext>
            </a:extLst>
          </p:cNvPr>
          <p:cNvSpPr>
            <a:spLocks noGrp="1"/>
          </p:cNvSpPr>
          <p:nvPr>
            <p:ph type="title"/>
          </p:nvPr>
        </p:nvSpPr>
        <p:spPr>
          <a:xfrm>
            <a:off x="838200" y="365125"/>
            <a:ext cx="10515600" cy="973481"/>
          </a:xfrm>
          <a:solidFill>
            <a:srgbClr val="7030A0"/>
          </a:solidFill>
        </p:spPr>
        <p:txBody>
          <a:bodyPr>
            <a:noAutofit/>
          </a:bodyPr>
          <a:lstStyle/>
          <a:p>
            <a:pPr algn="ctr"/>
            <a:r>
              <a:rPr lang="en-US" sz="3200" dirty="0">
                <a:solidFill>
                  <a:schemeClr val="bg1"/>
                </a:solidFill>
                <a:latin typeface="Georgia" panose="02040502050405020303" pitchFamily="18" charset="0"/>
              </a:rPr>
              <a:t>Changes to 2025 General Fund Expense – Original Approved Budget</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9D6A0E7E-8B75-166C-538F-8D9C3032A00A}"/>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3937BC54-FFFA-13F5-B7F4-C22B72E359B1}"/>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D2ADE9C-79AF-0E92-9FA0-F213A91765B0}"/>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EA00949D-CF44-69D6-6F10-925C3FD801AF}"/>
              </a:ext>
            </a:extLst>
          </p:cNvPr>
          <p:cNvSpPr>
            <a:spLocks noGrp="1"/>
          </p:cNvSpPr>
          <p:nvPr>
            <p:ph idx="1"/>
          </p:nvPr>
        </p:nvSpPr>
        <p:spPr>
          <a:xfrm>
            <a:off x="838200" y="1687840"/>
            <a:ext cx="10515600" cy="4448566"/>
          </a:xfrm>
        </p:spPr>
        <p:txBody>
          <a:bodyPr>
            <a:normAutofit fontScale="70000" lnSpcReduction="20000"/>
          </a:bodyPr>
          <a:lstStyle/>
          <a:p>
            <a:pPr marL="0" indent="0">
              <a:buNone/>
            </a:pPr>
            <a:r>
              <a:rPr lang="en-US" dirty="0">
                <a:latin typeface="Georgia" panose="02040502050405020303" pitchFamily="18" charset="0"/>
              </a:rPr>
              <a:t>Original Approved Expense Budget: 		$101,671,878</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Removed Keystone commission:			($       220,051)</a:t>
            </a:r>
          </a:p>
          <a:p>
            <a:pPr marL="0" indent="0">
              <a:buNone/>
            </a:pPr>
            <a:r>
              <a:rPr lang="en-US" dirty="0">
                <a:latin typeface="Georgia" panose="02040502050405020303" pitchFamily="18" charset="0"/>
              </a:rPr>
              <a:t>101-44317-480-10000</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Removed Operational Reserve:			($   2,188,756)</a:t>
            </a:r>
          </a:p>
          <a:p>
            <a:pPr marL="0" indent="0">
              <a:buNone/>
            </a:pPr>
            <a:r>
              <a:rPr lang="en-US" dirty="0">
                <a:latin typeface="Georgia" panose="02040502050405020303" pitchFamily="18" charset="0"/>
              </a:rPr>
              <a:t>101-47700-480-10000			 	</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Reduced Capital Reserve:			(</a:t>
            </a:r>
            <a:r>
              <a:rPr lang="en-US" u="sng" dirty="0">
                <a:latin typeface="Georgia" panose="02040502050405020303" pitchFamily="18" charset="0"/>
              </a:rPr>
              <a:t>$    1,500,000)</a:t>
            </a:r>
            <a:endParaRPr lang="en-US" dirty="0">
              <a:latin typeface="Georgia" panose="02040502050405020303" pitchFamily="18" charset="0"/>
            </a:endParaRPr>
          </a:p>
          <a:p>
            <a:pPr marL="0" indent="0">
              <a:buNone/>
            </a:pPr>
            <a:r>
              <a:rPr lang="en-US" dirty="0">
                <a:latin typeface="Georgia" panose="02040502050405020303" pitchFamily="18" charset="0"/>
              </a:rPr>
              <a:t>101-48438-480-10000				</a:t>
            </a:r>
            <a:endParaRPr lang="en-US" u="sng" dirty="0">
              <a:latin typeface="Georgia" panose="02040502050405020303" pitchFamily="18" charset="0"/>
            </a:endParaRPr>
          </a:p>
          <a:p>
            <a:pPr marL="0" indent="0">
              <a:buNone/>
            </a:pPr>
            <a:endParaRPr lang="en-US" u="sng" dirty="0">
              <a:latin typeface="Georgia" panose="02040502050405020303" pitchFamily="18" charset="0"/>
            </a:endParaRPr>
          </a:p>
          <a:p>
            <a:pPr marL="0" indent="0">
              <a:buNone/>
            </a:pPr>
            <a:r>
              <a:rPr lang="en-US" dirty="0">
                <a:latin typeface="Georgia" panose="02040502050405020303" pitchFamily="18" charset="0"/>
              </a:rPr>
              <a:t>Total 2025 General Fund Expense</a:t>
            </a:r>
          </a:p>
          <a:p>
            <a:pPr marL="0" indent="0">
              <a:buNone/>
            </a:pPr>
            <a:r>
              <a:rPr lang="en-US" dirty="0">
                <a:latin typeface="Georgia" panose="02040502050405020303" pitchFamily="18" charset="0"/>
              </a:rPr>
              <a:t>Proposed Amended Budget:		               </a:t>
            </a:r>
            <a:r>
              <a:rPr lang="en-US" u="dbl" dirty="0">
                <a:latin typeface="Georgia" panose="02040502050405020303" pitchFamily="18" charset="0"/>
              </a:rPr>
              <a:t>$   97,763,071</a:t>
            </a:r>
          </a:p>
          <a:p>
            <a:pPr marL="0" indent="0">
              <a:buNone/>
            </a:pPr>
            <a:endParaRPr lang="en-US" dirty="0"/>
          </a:p>
        </p:txBody>
      </p:sp>
    </p:spTree>
    <p:extLst>
      <p:ext uri="{BB962C8B-B14F-4D97-AF65-F5344CB8AC3E}">
        <p14:creationId xmlns:p14="http://schemas.microsoft.com/office/powerpoint/2010/main" val="530572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E4F6-00CF-DBAC-C61A-8F635F6B7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4DD4B-47B2-FCCE-38B5-496522E0668B}"/>
              </a:ext>
            </a:extLst>
          </p:cNvPr>
          <p:cNvSpPr>
            <a:spLocks noGrp="1"/>
          </p:cNvSpPr>
          <p:nvPr>
            <p:ph type="title"/>
          </p:nvPr>
        </p:nvSpPr>
        <p:spPr>
          <a:xfrm>
            <a:off x="838200" y="225083"/>
            <a:ext cx="10515600" cy="1113523"/>
          </a:xfrm>
          <a:solidFill>
            <a:srgbClr val="7030A0"/>
          </a:solidFill>
        </p:spPr>
        <p:txBody>
          <a:bodyPr>
            <a:noAutofit/>
          </a:bodyPr>
          <a:lstStyle/>
          <a:p>
            <a:pPr algn="ctr"/>
            <a:r>
              <a:rPr lang="en-US" sz="2800" dirty="0">
                <a:solidFill>
                  <a:schemeClr val="bg1"/>
                </a:solidFill>
                <a:latin typeface="Georgia" panose="02040502050405020303" pitchFamily="18" charset="0"/>
              </a:rPr>
              <a:t>Fy25 General Fund Revenue/Expenditure - Proposed Amended Budget Compared to Original Approved Budget</a:t>
            </a:r>
          </a:p>
        </p:txBody>
      </p:sp>
      <p:sp>
        <p:nvSpPr>
          <p:cNvPr id="5" name="Rectangle 4">
            <a:extLst>
              <a:ext uri="{FF2B5EF4-FFF2-40B4-BE49-F238E27FC236}">
                <a16:creationId xmlns:a16="http://schemas.microsoft.com/office/drawing/2014/main" id="{E0A0B31A-3F9D-BF1B-0161-C7BEFFF012A6}"/>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5175B8F-4AC0-D954-6006-3268DD8C643F}"/>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pic>
        <p:nvPicPr>
          <p:cNvPr id="6" name="Picture 5">
            <a:extLst>
              <a:ext uri="{FF2B5EF4-FFF2-40B4-BE49-F238E27FC236}">
                <a16:creationId xmlns:a16="http://schemas.microsoft.com/office/drawing/2014/main" id="{9E21A513-D1D3-9EDD-DE5F-EE111988BDAF}"/>
              </a:ext>
            </a:extLst>
          </p:cNvPr>
          <p:cNvPicPr>
            <a:picLocks noChangeAspect="1"/>
          </p:cNvPicPr>
          <p:nvPr/>
        </p:nvPicPr>
        <p:blipFill>
          <a:blip r:embed="rId2"/>
          <a:srcRect l="1813" t="2567" b="1430"/>
          <a:stretch/>
        </p:blipFill>
        <p:spPr>
          <a:xfrm>
            <a:off x="265987" y="1783080"/>
            <a:ext cx="5614804" cy="4105656"/>
          </a:xfrm>
          <a:prstGeom prst="rect">
            <a:avLst/>
          </a:prstGeom>
          <a:ln w="28575">
            <a:solidFill>
              <a:schemeClr val="accent5">
                <a:lumMod val="75000"/>
              </a:schemeClr>
            </a:solidFill>
          </a:ln>
        </p:spPr>
      </p:pic>
      <p:pic>
        <p:nvPicPr>
          <p:cNvPr id="10" name="Picture 9">
            <a:extLst>
              <a:ext uri="{FF2B5EF4-FFF2-40B4-BE49-F238E27FC236}">
                <a16:creationId xmlns:a16="http://schemas.microsoft.com/office/drawing/2014/main" id="{F6DB76DE-5D67-1A80-571C-0D149B779845}"/>
              </a:ext>
            </a:extLst>
          </p:cNvPr>
          <p:cNvPicPr>
            <a:picLocks noChangeAspect="1"/>
          </p:cNvPicPr>
          <p:nvPr/>
        </p:nvPicPr>
        <p:blipFill>
          <a:blip r:embed="rId3"/>
          <a:srcRect/>
          <a:stretch/>
        </p:blipFill>
        <p:spPr>
          <a:xfrm>
            <a:off x="6319230" y="1955191"/>
            <a:ext cx="5034570" cy="2996447"/>
          </a:xfrm>
          <a:prstGeom prst="rect">
            <a:avLst/>
          </a:prstGeom>
          <a:ln w="28575">
            <a:solidFill>
              <a:schemeClr val="accent5">
                <a:lumMod val="75000"/>
              </a:schemeClr>
            </a:solidFill>
          </a:ln>
        </p:spPr>
      </p:pic>
    </p:spTree>
    <p:extLst>
      <p:ext uri="{BB962C8B-B14F-4D97-AF65-F5344CB8AC3E}">
        <p14:creationId xmlns:p14="http://schemas.microsoft.com/office/powerpoint/2010/main" val="249660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9C3F-8D74-7A99-CDC2-D5699FB8FC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CC045-A456-BC5A-4478-00DFD07FDFEC}"/>
              </a:ext>
            </a:extLst>
          </p:cNvPr>
          <p:cNvSpPr>
            <a:spLocks noGrp="1"/>
          </p:cNvSpPr>
          <p:nvPr>
            <p:ph type="title"/>
          </p:nvPr>
        </p:nvSpPr>
        <p:spPr>
          <a:xfrm>
            <a:off x="838200" y="225083"/>
            <a:ext cx="10515600" cy="1113523"/>
          </a:xfrm>
          <a:solidFill>
            <a:srgbClr val="7030A0"/>
          </a:solidFill>
        </p:spPr>
        <p:txBody>
          <a:bodyPr>
            <a:noAutofit/>
          </a:bodyPr>
          <a:lstStyle/>
          <a:p>
            <a:pPr algn="ctr"/>
            <a:r>
              <a:rPr lang="en-US" sz="3200" dirty="0">
                <a:solidFill>
                  <a:schemeClr val="bg1"/>
                </a:solidFill>
                <a:latin typeface="Georgia" panose="02040502050405020303" pitchFamily="18" charset="0"/>
              </a:rPr>
              <a:t>Highway Liquid Fuels, Sewer and Sinking Funds – FY2025 Proposed Amended Budget</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A25FC800-D4EC-0798-B310-4DCC52CFFF2A}"/>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BAD8C0F0-3F46-7C6E-80C8-B2B304064993}"/>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BAAB194-40EA-FDEF-15CE-3BE7A30A2F99}"/>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C8CA1349-3E9B-3A4C-8A2D-C27C0CD3A639}"/>
              </a:ext>
            </a:extLst>
          </p:cNvPr>
          <p:cNvSpPr>
            <a:spLocks noGrp="1"/>
          </p:cNvSpPr>
          <p:nvPr>
            <p:ph idx="1"/>
          </p:nvPr>
        </p:nvSpPr>
        <p:spPr>
          <a:xfrm>
            <a:off x="838200" y="1687840"/>
            <a:ext cx="10515600" cy="4448566"/>
          </a:xfrm>
        </p:spPr>
        <p:txBody>
          <a:bodyPr>
            <a:normAutofit/>
          </a:bodyPr>
          <a:lstStyle/>
          <a:p>
            <a:pPr marL="0" indent="0">
              <a:buNone/>
            </a:pPr>
            <a:r>
              <a:rPr lang="en-US" sz="2400" dirty="0">
                <a:latin typeface="Georgia" panose="02040502050405020303" pitchFamily="18" charset="0"/>
              </a:rPr>
              <a:t>The Highway Liquid Fuels, Sewer and Sinking Funds Proposed Amended Budgets remain the same as the Original Approved Budgets.</a:t>
            </a:r>
          </a:p>
          <a:p>
            <a:pPr marL="0" indent="0">
              <a:buNone/>
            </a:pPr>
            <a:endParaRPr lang="en-US" sz="2400" dirty="0">
              <a:latin typeface="Georgia" panose="02040502050405020303" pitchFamily="18" charset="0"/>
            </a:endParaRPr>
          </a:p>
          <a:p>
            <a:r>
              <a:rPr lang="en-US" sz="2400" dirty="0">
                <a:latin typeface="Georgia" panose="02040502050405020303" pitchFamily="18" charset="0"/>
              </a:rPr>
              <a:t>Highway Liquid Fuels Fund is a balanced budget of $2,965,902</a:t>
            </a:r>
          </a:p>
          <a:p>
            <a:endParaRPr lang="en-US" sz="2400" dirty="0">
              <a:latin typeface="Georgia" panose="02040502050405020303" pitchFamily="18" charset="0"/>
            </a:endParaRPr>
          </a:p>
          <a:p>
            <a:r>
              <a:rPr lang="en-US" sz="2400" dirty="0">
                <a:latin typeface="Georgia" panose="02040502050405020303" pitchFamily="18" charset="0"/>
              </a:rPr>
              <a:t>Sewer Fund is a balanced budget of $12,908,055</a:t>
            </a:r>
          </a:p>
          <a:p>
            <a:endParaRPr lang="en-US" sz="2400" dirty="0">
              <a:latin typeface="Georgia" panose="02040502050405020303" pitchFamily="18" charset="0"/>
            </a:endParaRPr>
          </a:p>
          <a:p>
            <a:r>
              <a:rPr lang="en-US" sz="2400" dirty="0">
                <a:latin typeface="Georgia" panose="02040502050405020303" pitchFamily="18" charset="0"/>
              </a:rPr>
              <a:t>Sinking Fund is a balanced budget of $2,009,360</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640408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FF5DC-FFCF-2CE6-8BD5-F1C1D065D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65395-51A7-23F7-7DC0-8CD136522BBF}"/>
              </a:ext>
            </a:extLst>
          </p:cNvPr>
          <p:cNvSpPr>
            <a:spLocks noGrp="1"/>
          </p:cNvSpPr>
          <p:nvPr>
            <p:ph type="title"/>
          </p:nvPr>
        </p:nvSpPr>
        <p:spPr>
          <a:xfrm>
            <a:off x="838200" y="365125"/>
            <a:ext cx="10515600" cy="973481"/>
          </a:xfrm>
          <a:solidFill>
            <a:srgbClr val="7030A0"/>
          </a:solidFill>
        </p:spPr>
        <p:txBody>
          <a:bodyPr>
            <a:normAutofit fontScale="90000"/>
          </a:bodyPr>
          <a:lstStyle/>
          <a:p>
            <a:pPr algn="ctr"/>
            <a:r>
              <a:rPr lang="en-US" dirty="0">
                <a:solidFill>
                  <a:schemeClr val="bg1"/>
                </a:solidFill>
                <a:latin typeface="Georgia" panose="02040502050405020303" pitchFamily="18" charset="0"/>
              </a:rPr>
              <a:t>The Importance of an Adequate Fund Balance</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6084F3BE-76C2-4A20-E0BE-78C1799D7B8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85CD0CBC-E30E-CDD0-CFEE-7F4F143D94BC}"/>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41E1E0-36BF-CA3C-912A-E46B2B5AE169}"/>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408D2CCF-B81A-8D5A-51CB-F2ED9F861EA0}"/>
              </a:ext>
            </a:extLst>
          </p:cNvPr>
          <p:cNvSpPr>
            <a:spLocks noGrp="1"/>
          </p:cNvSpPr>
          <p:nvPr>
            <p:ph idx="1"/>
          </p:nvPr>
        </p:nvSpPr>
        <p:spPr>
          <a:xfrm>
            <a:off x="838200" y="1687839"/>
            <a:ext cx="10515600" cy="4546705"/>
          </a:xfrm>
        </p:spPr>
        <p:txBody>
          <a:bodyPr>
            <a:normAutofit fontScale="92500" lnSpcReduction="10000"/>
          </a:bodyPr>
          <a:lstStyle/>
          <a:p>
            <a:pPr marL="0" indent="0">
              <a:buNone/>
            </a:pPr>
            <a:r>
              <a:rPr lang="en-US" sz="1800" dirty="0">
                <a:latin typeface="Georgia" panose="02040502050405020303" pitchFamily="18" charset="0"/>
              </a:rPr>
              <a:t>The Government Finance Officers Association (GFOA) emphasizes the critical role of fund balance in maintaining a government’s financial health and operational stability. Key reasons for its importance include:</a:t>
            </a:r>
          </a:p>
          <a:p>
            <a:pPr>
              <a:buFont typeface="+mj-lt"/>
              <a:buAutoNum type="arabicPeriod"/>
            </a:pPr>
            <a:r>
              <a:rPr lang="en-US" sz="1800" b="1" dirty="0">
                <a:latin typeface="Georgia" panose="02040502050405020303" pitchFamily="18" charset="0"/>
              </a:rPr>
              <a:t>Risk Mitigation:</a:t>
            </a:r>
            <a:r>
              <a:rPr lang="en-US" sz="1800" dirty="0">
                <a:latin typeface="Georgia" panose="02040502050405020303" pitchFamily="18" charset="0"/>
              </a:rPr>
              <a:t> Adequate fund balance levels help governments manage current and future risks, such as revenue shortfalls and unexpected expenditures, ensuring the continuity of services without sudden tax increases or service reductions. </a:t>
            </a:r>
            <a:r>
              <a:rPr lang="en-US" sz="1800" dirty="0">
                <a:latin typeface="Georgia" panose="02040502050405020303" pitchFamily="18" charset="0"/>
                <a:hlinkClick r:id="rId3"/>
              </a:rPr>
              <a:t>Government Finance Officers Association</a:t>
            </a:r>
            <a:endParaRPr lang="en-US" sz="1800" dirty="0">
              <a:latin typeface="Georgia" panose="02040502050405020303" pitchFamily="18" charset="0"/>
            </a:endParaRPr>
          </a:p>
          <a:p>
            <a:pPr>
              <a:buFont typeface="+mj-lt"/>
              <a:buAutoNum type="arabicPeriod"/>
            </a:pPr>
            <a:r>
              <a:rPr lang="en-US" sz="1800" b="1" dirty="0">
                <a:latin typeface="Georgia" panose="02040502050405020303" pitchFamily="18" charset="0"/>
              </a:rPr>
              <a:t>Revenue Stability:</a:t>
            </a:r>
            <a:r>
              <a:rPr lang="en-US" sz="1800" dirty="0">
                <a:latin typeface="Georgia" panose="02040502050405020303" pitchFamily="18" charset="0"/>
              </a:rPr>
              <a:t> Maintaining sufficient fund balance contributes to stable tax rates, as it provides a financial cushion that can absorb economic fluctuations and unforeseen financial challenges. </a:t>
            </a:r>
            <a:r>
              <a:rPr lang="en-US" sz="1800" dirty="0">
                <a:latin typeface="Georgia" panose="02040502050405020303" pitchFamily="18" charset="0"/>
                <a:hlinkClick r:id="rId3"/>
              </a:rPr>
              <a:t>Government Finance Officers Association</a:t>
            </a:r>
            <a:endParaRPr lang="en-US" sz="1800" dirty="0">
              <a:latin typeface="Georgia" panose="02040502050405020303" pitchFamily="18" charset="0"/>
            </a:endParaRPr>
          </a:p>
          <a:p>
            <a:pPr>
              <a:buFont typeface="+mj-lt"/>
              <a:buAutoNum type="arabicPeriod"/>
            </a:pPr>
            <a:r>
              <a:rPr lang="en-US" sz="1800" b="1" dirty="0">
                <a:latin typeface="Georgia" panose="02040502050405020303" pitchFamily="18" charset="0"/>
              </a:rPr>
              <a:t>Creditworthiness:</a:t>
            </a:r>
            <a:r>
              <a:rPr lang="en-US" sz="1800" dirty="0">
                <a:latin typeface="Georgia" panose="02040502050405020303" pitchFamily="18" charset="0"/>
              </a:rPr>
              <a:t> A healthy fund balance positively influences a government's bond ratings, potentially reducing borrowing costs and enhancing access to credit markets. </a:t>
            </a:r>
            <a:r>
              <a:rPr lang="en-US" sz="1800" dirty="0">
                <a:latin typeface="Georgia" panose="02040502050405020303" pitchFamily="18" charset="0"/>
                <a:hlinkClick r:id="rId4"/>
              </a:rPr>
              <a:t>Government Finance Officers Association</a:t>
            </a:r>
            <a:endParaRPr lang="en-US" sz="1800" dirty="0">
              <a:latin typeface="Georgia" panose="02040502050405020303" pitchFamily="18" charset="0"/>
            </a:endParaRPr>
          </a:p>
          <a:p>
            <a:pPr>
              <a:buFont typeface="+mj-lt"/>
              <a:buAutoNum type="arabicPeriod"/>
            </a:pPr>
            <a:r>
              <a:rPr lang="en-US" sz="1800" b="1" dirty="0">
                <a:latin typeface="Georgia" panose="02040502050405020303" pitchFamily="18" charset="0"/>
              </a:rPr>
              <a:t>Financial Flexibility:</a:t>
            </a:r>
            <a:r>
              <a:rPr lang="en-US" sz="1800" dirty="0">
                <a:latin typeface="Georgia" panose="02040502050405020303" pitchFamily="18" charset="0"/>
              </a:rPr>
              <a:t> Fund balance offers the flexibility to respond to emergencies, natural disasters, or other unexpected events without compromising financial stability. </a:t>
            </a:r>
            <a:r>
              <a:rPr lang="en-US" sz="1800" dirty="0">
                <a:latin typeface="Georgia" panose="02040502050405020303" pitchFamily="18" charset="0"/>
                <a:hlinkClick r:id="rId3"/>
              </a:rPr>
              <a:t>Government Finance Officers Association</a:t>
            </a:r>
            <a:endParaRPr lang="en-US" sz="1800" dirty="0">
              <a:latin typeface="Georgia" panose="02040502050405020303" pitchFamily="18" charset="0"/>
            </a:endParaRPr>
          </a:p>
          <a:p>
            <a:pPr>
              <a:buFont typeface="+mj-lt"/>
              <a:buAutoNum type="arabicPeriod"/>
            </a:pPr>
            <a:r>
              <a:rPr lang="en-US" sz="1800" b="1" dirty="0">
                <a:latin typeface="Georgia" panose="02040502050405020303" pitchFamily="18" charset="0"/>
              </a:rPr>
              <a:t>Long-Term Planning:</a:t>
            </a:r>
            <a:r>
              <a:rPr lang="en-US" sz="1800" dirty="0">
                <a:latin typeface="Georgia" panose="02040502050405020303" pitchFamily="18" charset="0"/>
              </a:rPr>
              <a:t> A well-maintained fund balance supports strategic financial planning and sustainability, allowing governments to invest in capital projects and other long-term initiatives. </a:t>
            </a:r>
            <a:r>
              <a:rPr lang="en-US" sz="1800" dirty="0">
                <a:latin typeface="Georgia" panose="02040502050405020303" pitchFamily="18" charset="0"/>
                <a:hlinkClick r:id="rId4"/>
              </a:rPr>
              <a:t>Government Finance Officers Association</a:t>
            </a:r>
            <a:endParaRPr lang="en-US" sz="1800" dirty="0">
              <a:latin typeface="Georgia" panose="02040502050405020303" pitchFamily="18" charset="0"/>
            </a:endParaRPr>
          </a:p>
          <a:p>
            <a:pPr marL="0" indent="0">
              <a:buNone/>
            </a:pPr>
            <a:endParaRPr lang="en-US" sz="1800" dirty="0">
              <a:latin typeface="Georgia" panose="02040502050405020303" pitchFamily="18" charset="0"/>
            </a:endParaRPr>
          </a:p>
        </p:txBody>
      </p:sp>
    </p:spTree>
    <p:extLst>
      <p:ext uri="{BB962C8B-B14F-4D97-AF65-F5344CB8AC3E}">
        <p14:creationId xmlns:p14="http://schemas.microsoft.com/office/powerpoint/2010/main" val="358731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76753-F2B9-6D97-AD69-48DCA617C3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173C38-37A8-C22C-4CBF-C7724DF354DD}"/>
              </a:ext>
            </a:extLst>
          </p:cNvPr>
          <p:cNvSpPr>
            <a:spLocks noGrp="1"/>
          </p:cNvSpPr>
          <p:nvPr>
            <p:ph type="title"/>
          </p:nvPr>
        </p:nvSpPr>
        <p:spPr>
          <a:xfrm>
            <a:off x="838200" y="225083"/>
            <a:ext cx="10515600" cy="1113523"/>
          </a:xfrm>
          <a:solidFill>
            <a:srgbClr val="7030A0"/>
          </a:solidFill>
        </p:spPr>
        <p:txBody>
          <a:bodyPr>
            <a:noAutofit/>
          </a:bodyPr>
          <a:lstStyle/>
          <a:p>
            <a:pPr algn="ctr"/>
            <a:r>
              <a:rPr lang="en-US" sz="3200" dirty="0">
                <a:solidFill>
                  <a:schemeClr val="bg1"/>
                </a:solidFill>
                <a:latin typeface="Georgia" panose="02040502050405020303" pitchFamily="18" charset="0"/>
              </a:rPr>
              <a:t>Fund Balance FY23 with Estimates for FY24 and FY25</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B8D54298-3D40-095E-859B-4758E4A02F4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E8C2EA68-2E46-EBED-9124-842E7758D21E}"/>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23C3A02-CC7E-64D5-E1F3-40657DA51607}"/>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48D4D283-012B-F848-DDE7-DC8544E27CDE}"/>
              </a:ext>
            </a:extLst>
          </p:cNvPr>
          <p:cNvSpPr>
            <a:spLocks noGrp="1"/>
          </p:cNvSpPr>
          <p:nvPr>
            <p:ph idx="1"/>
          </p:nvPr>
        </p:nvSpPr>
        <p:spPr>
          <a:xfrm>
            <a:off x="838200" y="1413520"/>
            <a:ext cx="10515600" cy="4630664"/>
          </a:xfrm>
        </p:spPr>
        <p:txBody>
          <a:bodyPr>
            <a:normAutofit fontScale="62500" lnSpcReduction="20000"/>
          </a:bodyPr>
          <a:lstStyle/>
          <a:p>
            <a:pPr marL="0" indent="0">
              <a:buNone/>
            </a:pPr>
            <a:r>
              <a:rPr lang="en-US" b="1" dirty="0"/>
              <a:t>Fiscal Year End:		Fund Balance:		Source:</a:t>
            </a:r>
          </a:p>
          <a:p>
            <a:pPr marL="0" indent="0">
              <a:buNone/>
            </a:pPr>
            <a:r>
              <a:rPr lang="en-US" dirty="0"/>
              <a:t>December 31, 2021		$158,531		Per Audit</a:t>
            </a:r>
          </a:p>
          <a:p>
            <a:pPr marL="0" indent="0">
              <a:buNone/>
            </a:pPr>
            <a:endParaRPr lang="en-US" dirty="0"/>
          </a:p>
          <a:p>
            <a:pPr marL="0" indent="0">
              <a:buNone/>
            </a:pPr>
            <a:r>
              <a:rPr lang="en-US" dirty="0"/>
              <a:t>December 31, 2022		$4,881,170		Per Audit</a:t>
            </a:r>
          </a:p>
          <a:p>
            <a:pPr marL="0" indent="0">
              <a:buNone/>
            </a:pPr>
            <a:endParaRPr lang="en-US" dirty="0"/>
          </a:p>
          <a:p>
            <a:pPr marL="0" indent="0">
              <a:buNone/>
            </a:pPr>
            <a:r>
              <a:rPr lang="en-US" dirty="0"/>
              <a:t>December 31, 2023 		$10,436,502		Per Audit</a:t>
            </a:r>
          </a:p>
          <a:p>
            <a:pPr marL="0" indent="0">
              <a:buNone/>
            </a:pPr>
            <a:endParaRPr lang="en-US" dirty="0"/>
          </a:p>
          <a:p>
            <a:pPr marL="0" indent="0">
              <a:buNone/>
            </a:pPr>
            <a:r>
              <a:rPr lang="en-US" dirty="0"/>
              <a:t>December 31, 2024		$14,312,877		Per Finance 										Dept. Projection</a:t>
            </a:r>
          </a:p>
          <a:p>
            <a:pPr marL="0" indent="0">
              <a:buNone/>
            </a:pPr>
            <a:endParaRPr lang="en-US" dirty="0"/>
          </a:p>
          <a:p>
            <a:pPr marL="0" indent="0">
              <a:buNone/>
            </a:pPr>
            <a:r>
              <a:rPr lang="en-US" dirty="0"/>
              <a:t>December 31, 2025		$10,443,034		Per Finance Dept. 										Projection (with mid-year 									EIT implementation)</a:t>
            </a:r>
          </a:p>
          <a:p>
            <a:pPr marL="0" indent="0">
              <a:buNone/>
            </a:pPr>
            <a:r>
              <a:rPr lang="en-US" dirty="0"/>
              <a:t>	</a:t>
            </a:r>
          </a:p>
          <a:p>
            <a:pPr marL="0" indent="0">
              <a:buNone/>
            </a:pPr>
            <a:r>
              <a:rPr lang="en-US" dirty="0"/>
              <a:t>December 31, 2025		$ 3,747,784		Per Finance Dept. 										Projection(without EIT)</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202284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7A502-1D23-D2BC-DFE2-CCA388025D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EBB78B-5EDA-AB03-CA5E-CD64D739F082}"/>
              </a:ext>
            </a:extLst>
          </p:cNvPr>
          <p:cNvSpPr>
            <a:spLocks noGrp="1"/>
          </p:cNvSpPr>
          <p:nvPr>
            <p:ph type="title"/>
          </p:nvPr>
        </p:nvSpPr>
        <p:spPr>
          <a:xfrm>
            <a:off x="838200" y="365125"/>
            <a:ext cx="10515600" cy="973481"/>
          </a:xfrm>
          <a:solidFill>
            <a:srgbClr val="7030A0"/>
          </a:solidFill>
        </p:spPr>
        <p:txBody>
          <a:bodyPr/>
          <a:lstStyle/>
          <a:p>
            <a:pPr algn="ctr"/>
            <a:r>
              <a:rPr lang="en-US" dirty="0">
                <a:solidFill>
                  <a:schemeClr val="bg1"/>
                </a:solidFill>
                <a:latin typeface="Georgia" panose="02040502050405020303" pitchFamily="18" charset="0"/>
              </a:rPr>
              <a:t>Upper Darby Township’s Fund Balance</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67664D5D-2639-799C-CBC2-EC734CBB6CF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16BD231A-6ADD-68B1-8DB3-DCD7ED54EE2F}"/>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32F19A8-ACA2-308B-E7ED-D1D012920D29}"/>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graphicFrame>
        <p:nvGraphicFramePr>
          <p:cNvPr id="10" name="Chart 9">
            <a:extLst>
              <a:ext uri="{FF2B5EF4-FFF2-40B4-BE49-F238E27FC236}">
                <a16:creationId xmlns:a16="http://schemas.microsoft.com/office/drawing/2014/main" id="{8FA5B009-A1CE-ADE7-8189-3DD34F9252C0}"/>
              </a:ext>
            </a:extLst>
          </p:cNvPr>
          <p:cNvGraphicFramePr>
            <a:graphicFrameLocks/>
          </p:cNvGraphicFramePr>
          <p:nvPr>
            <p:extLst>
              <p:ext uri="{D42A27DB-BD31-4B8C-83A1-F6EECF244321}">
                <p14:modId xmlns:p14="http://schemas.microsoft.com/office/powerpoint/2010/main" val="1833433957"/>
              </p:ext>
            </p:extLst>
          </p:nvPr>
        </p:nvGraphicFramePr>
        <p:xfrm>
          <a:off x="1031240" y="1338606"/>
          <a:ext cx="10129519" cy="49428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3744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8195E-D9F5-4234-F947-920E3FC96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F6323-B5A1-FCCE-B9B6-E0B9F64DE6A4}"/>
              </a:ext>
            </a:extLst>
          </p:cNvPr>
          <p:cNvSpPr>
            <a:spLocks noGrp="1"/>
          </p:cNvSpPr>
          <p:nvPr>
            <p:ph type="title"/>
          </p:nvPr>
        </p:nvSpPr>
        <p:spPr>
          <a:xfrm>
            <a:off x="838200" y="365125"/>
            <a:ext cx="10515600" cy="973481"/>
          </a:xfrm>
          <a:solidFill>
            <a:srgbClr val="7030A0"/>
          </a:solidFill>
        </p:spPr>
        <p:txBody>
          <a:bodyPr>
            <a:noAutofit/>
          </a:bodyPr>
          <a:lstStyle/>
          <a:p>
            <a:pPr algn="ctr"/>
            <a:r>
              <a:rPr lang="en-US" sz="3600" dirty="0">
                <a:solidFill>
                  <a:schemeClr val="bg1"/>
                </a:solidFill>
                <a:latin typeface="Georgia" panose="02040502050405020303" pitchFamily="18" charset="0"/>
              </a:rPr>
              <a:t>Why Upper Darby Needs an Earned Income Tax</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A90F6DB6-7537-892A-50A8-E5E134C6020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5B70D239-F3D8-0245-6419-269A87C94E21}"/>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9E1F7CC-ED60-8099-0735-99AF71303A2B}"/>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19F09119-A146-0D83-C88E-2D126FCD5660}"/>
              </a:ext>
            </a:extLst>
          </p:cNvPr>
          <p:cNvSpPr>
            <a:spLocks noGrp="1"/>
          </p:cNvSpPr>
          <p:nvPr>
            <p:ph idx="1"/>
          </p:nvPr>
        </p:nvSpPr>
        <p:spPr>
          <a:xfrm>
            <a:off x="838200" y="1770459"/>
            <a:ext cx="10515600" cy="4119417"/>
          </a:xfrm>
        </p:spPr>
        <p:txBody>
          <a:bodyPr anchor="ctr">
            <a:normAutofit/>
          </a:bodyPr>
          <a:lstStyle/>
          <a:p>
            <a:pPr marL="342900" indent="-342900">
              <a:buFont typeface="+mj-lt"/>
              <a:buAutoNum type="arabicPeriod"/>
            </a:pPr>
            <a:r>
              <a:rPr lang="en-US" dirty="0">
                <a:latin typeface="Georgia" panose="02040502050405020303" pitchFamily="18" charset="0"/>
              </a:rPr>
              <a:t>Increasing obligations for union wages, pension contributions, and health insurance</a:t>
            </a:r>
          </a:p>
          <a:p>
            <a:pPr marL="342900" indent="-342900">
              <a:buFont typeface="+mj-lt"/>
              <a:buAutoNum type="arabicPeriod"/>
            </a:pPr>
            <a:endParaRPr lang="en-US" dirty="0">
              <a:latin typeface="Georgia" panose="02040502050405020303" pitchFamily="18" charset="0"/>
            </a:endParaRPr>
          </a:p>
          <a:p>
            <a:pPr marL="342900" indent="-342900">
              <a:buFont typeface="+mj-lt"/>
              <a:buAutoNum type="arabicPeriod"/>
            </a:pPr>
            <a:r>
              <a:rPr lang="en-US" dirty="0">
                <a:latin typeface="Georgia" panose="02040502050405020303" pitchFamily="18" charset="0"/>
              </a:rPr>
              <a:t>Fund balance is $16 Million below recommended levels without EIT</a:t>
            </a:r>
          </a:p>
          <a:p>
            <a:pPr marL="914400" lvl="1" indent="-457200">
              <a:buFont typeface="+mj-lt"/>
              <a:buAutoNum type="alphaLcPeriod"/>
            </a:pPr>
            <a:r>
              <a:rPr lang="en-US" dirty="0">
                <a:latin typeface="Georgia" panose="02040502050405020303" pitchFamily="18" charset="0"/>
              </a:rPr>
              <a:t>With the implementation of a mid-year EIT, $10 Million below recommended levels</a:t>
            </a:r>
          </a:p>
          <a:p>
            <a:pPr marL="342900" indent="-342900">
              <a:buFont typeface="+mj-lt"/>
              <a:buAutoNum type="arabicPeriod"/>
            </a:pPr>
            <a:endParaRPr lang="en-US" dirty="0">
              <a:latin typeface="Georgia" panose="02040502050405020303" pitchFamily="18" charset="0"/>
            </a:endParaRPr>
          </a:p>
          <a:p>
            <a:pPr marL="342900" indent="-342900">
              <a:buFont typeface="+mj-lt"/>
              <a:buAutoNum type="arabicPeriod"/>
            </a:pPr>
            <a:r>
              <a:rPr lang="en-US" dirty="0">
                <a:latin typeface="Georgia" panose="02040502050405020303" pitchFamily="18" charset="0"/>
              </a:rPr>
              <a:t>Financial stability and well being</a:t>
            </a:r>
          </a:p>
        </p:txBody>
      </p:sp>
    </p:spTree>
    <p:extLst>
      <p:ext uri="{BB962C8B-B14F-4D97-AF65-F5344CB8AC3E}">
        <p14:creationId xmlns:p14="http://schemas.microsoft.com/office/powerpoint/2010/main" val="2999008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54AD0-CA20-70D2-788D-C73B64566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60DC2-40DE-1B62-584C-8D0C2F37B785}"/>
              </a:ext>
            </a:extLst>
          </p:cNvPr>
          <p:cNvSpPr>
            <a:spLocks noGrp="1"/>
          </p:cNvSpPr>
          <p:nvPr>
            <p:ph type="title"/>
          </p:nvPr>
        </p:nvSpPr>
        <p:spPr>
          <a:xfrm>
            <a:off x="838200" y="365125"/>
            <a:ext cx="10515600" cy="973481"/>
          </a:xfrm>
          <a:solidFill>
            <a:srgbClr val="7030A0"/>
          </a:solidFill>
        </p:spPr>
        <p:txBody>
          <a:bodyPr>
            <a:normAutofit/>
          </a:bodyPr>
          <a:lstStyle/>
          <a:p>
            <a:pPr algn="ctr"/>
            <a:r>
              <a:rPr lang="en-US" dirty="0">
                <a:solidFill>
                  <a:schemeClr val="bg1"/>
                </a:solidFill>
                <a:latin typeface="Georgia" panose="02040502050405020303" pitchFamily="18" charset="0"/>
              </a:rPr>
              <a:t>Earned Income Tax</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CDCB41C2-6AC3-10F8-FDE8-FA9DE5D0BBB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65418325-8E86-DC74-B105-010996C55E03}"/>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71B5162-7D51-0A63-F5C2-752E0E05B16F}"/>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DF1C926C-A34C-B67A-8A8E-681C0FF2D13D}"/>
              </a:ext>
            </a:extLst>
          </p:cNvPr>
          <p:cNvSpPr>
            <a:spLocks noGrp="1"/>
          </p:cNvSpPr>
          <p:nvPr>
            <p:ph idx="1"/>
          </p:nvPr>
        </p:nvSpPr>
        <p:spPr>
          <a:xfrm>
            <a:off x="838200" y="1687839"/>
            <a:ext cx="10515600" cy="4546705"/>
          </a:xfrm>
        </p:spPr>
        <p:txBody>
          <a:bodyPr>
            <a:normAutofit/>
          </a:bodyPr>
          <a:lstStyle/>
          <a:p>
            <a:r>
              <a:rPr lang="en-US" sz="2400" dirty="0">
                <a:latin typeface="Georgia" panose="02040502050405020303" pitchFamily="18" charset="0"/>
              </a:rPr>
              <a:t>Alternate Revenue Stream  - remove dependency on Property Taxes.</a:t>
            </a:r>
          </a:p>
          <a:p>
            <a:r>
              <a:rPr lang="en-US" sz="2400" dirty="0">
                <a:latin typeface="Georgia" panose="02040502050405020303" pitchFamily="18" charset="0"/>
              </a:rPr>
              <a:t>Reduces burden for retired homeowners.</a:t>
            </a:r>
          </a:p>
          <a:p>
            <a:r>
              <a:rPr lang="en-US" sz="2400" dirty="0">
                <a:latin typeface="Georgia" panose="02040502050405020303" pitchFamily="18" charset="0"/>
              </a:rPr>
              <a:t>22 of the 49 municipalities in Delaware County have an EIT. 97% of all municipalities in PA have an EIT. All municipalities the size of Upper Darby have implemented EIT.  In 2025, Aldan borough, Upper Providence township and Ridley Park borough have implemented an EIT.  </a:t>
            </a:r>
          </a:p>
          <a:p>
            <a:r>
              <a:rPr lang="en-US" sz="2400" dirty="0">
                <a:latin typeface="Georgia" panose="02040502050405020303" pitchFamily="18" charset="0"/>
              </a:rPr>
              <a:t>Financial stability for the Township.  </a:t>
            </a:r>
          </a:p>
          <a:p>
            <a:r>
              <a:rPr lang="en-US" sz="2400" dirty="0">
                <a:latin typeface="Georgia" panose="02040502050405020303" pitchFamily="18" charset="0"/>
              </a:rPr>
              <a:t>Fund capital projects in the future.</a:t>
            </a:r>
          </a:p>
          <a:p>
            <a:pPr marL="0" indent="0">
              <a:buNone/>
            </a:pPr>
            <a:endParaRPr lang="en-US" sz="1800" dirty="0">
              <a:latin typeface="Georgia" panose="02040502050405020303" pitchFamily="18" charset="0"/>
            </a:endParaRPr>
          </a:p>
        </p:txBody>
      </p:sp>
    </p:spTree>
    <p:extLst>
      <p:ext uri="{BB962C8B-B14F-4D97-AF65-F5344CB8AC3E}">
        <p14:creationId xmlns:p14="http://schemas.microsoft.com/office/powerpoint/2010/main" val="3181523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0F30B-451A-A31B-9042-C645788DF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7F9842-F090-975F-F9C7-CBE509F2DDAC}"/>
              </a:ext>
            </a:extLst>
          </p:cNvPr>
          <p:cNvSpPr>
            <a:spLocks noGrp="1"/>
          </p:cNvSpPr>
          <p:nvPr>
            <p:ph type="title"/>
          </p:nvPr>
        </p:nvSpPr>
        <p:spPr>
          <a:xfrm>
            <a:off x="838200" y="365125"/>
            <a:ext cx="10515600" cy="973481"/>
          </a:xfrm>
          <a:solidFill>
            <a:srgbClr val="7030A0"/>
          </a:solidFill>
        </p:spPr>
        <p:txBody>
          <a:bodyPr>
            <a:normAutofit/>
          </a:bodyPr>
          <a:lstStyle/>
          <a:p>
            <a:pPr algn="ctr"/>
            <a:r>
              <a:rPr lang="en-US" dirty="0">
                <a:solidFill>
                  <a:schemeClr val="bg1"/>
                </a:solidFill>
                <a:latin typeface="Georgia" panose="02040502050405020303" pitchFamily="18" charset="0"/>
              </a:rPr>
              <a:t>Earned Income Tax</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8C88C429-BD27-1905-968C-551A9404E17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25A99628-412B-37DF-98A0-4FED7A80F6F1}"/>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82003B-3EC4-5B92-7C99-A007182265CF}"/>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8" name="Content Placeholder 7">
            <a:extLst>
              <a:ext uri="{FF2B5EF4-FFF2-40B4-BE49-F238E27FC236}">
                <a16:creationId xmlns:a16="http://schemas.microsoft.com/office/drawing/2014/main" id="{342CF955-91CA-3E13-3854-53A41B979CCE}"/>
              </a:ext>
            </a:extLst>
          </p:cNvPr>
          <p:cNvSpPr>
            <a:spLocks noGrp="1"/>
          </p:cNvSpPr>
          <p:nvPr>
            <p:ph idx="1"/>
          </p:nvPr>
        </p:nvSpPr>
        <p:spPr>
          <a:xfrm>
            <a:off x="838200" y="1568539"/>
            <a:ext cx="10515600" cy="372359"/>
          </a:xfrm>
        </p:spPr>
        <p:txBody>
          <a:bodyPr>
            <a:normAutofit/>
          </a:bodyPr>
          <a:lstStyle/>
          <a:p>
            <a:pPr marL="0" indent="0">
              <a:buNone/>
            </a:pPr>
            <a:r>
              <a:rPr lang="en-US" sz="1800" dirty="0">
                <a:latin typeface="Georgia" panose="02040502050405020303" pitchFamily="18" charset="0"/>
              </a:rPr>
              <a:t>Keeps pace with contractual obligations – 2026 expected contractual increase is will exceed $2.6M</a:t>
            </a:r>
          </a:p>
          <a:p>
            <a:pPr marL="0" indent="0">
              <a:buNone/>
            </a:pPr>
            <a:endParaRPr lang="en-US" sz="1800" dirty="0">
              <a:latin typeface="Georgia" panose="02040502050405020303" pitchFamily="18" charset="0"/>
            </a:endParaRPr>
          </a:p>
          <a:p>
            <a:pPr marL="0" indent="0">
              <a:buNone/>
            </a:pPr>
            <a:endParaRPr lang="en-US" sz="1800" dirty="0">
              <a:latin typeface="Georgia" panose="02040502050405020303" pitchFamily="18" charset="0"/>
            </a:endParaRPr>
          </a:p>
        </p:txBody>
      </p:sp>
      <p:graphicFrame>
        <p:nvGraphicFramePr>
          <p:cNvPr id="3" name="Table 2">
            <a:extLst>
              <a:ext uri="{FF2B5EF4-FFF2-40B4-BE49-F238E27FC236}">
                <a16:creationId xmlns:a16="http://schemas.microsoft.com/office/drawing/2014/main" id="{2FF66073-9166-D63F-5CA1-7C9E9BAD860C}"/>
              </a:ext>
            </a:extLst>
          </p:cNvPr>
          <p:cNvGraphicFramePr>
            <a:graphicFrameLocks noGrp="1"/>
          </p:cNvGraphicFramePr>
          <p:nvPr>
            <p:extLst>
              <p:ext uri="{D42A27DB-BD31-4B8C-83A1-F6EECF244321}">
                <p14:modId xmlns:p14="http://schemas.microsoft.com/office/powerpoint/2010/main" val="1081813736"/>
              </p:ext>
            </p:extLst>
          </p:nvPr>
        </p:nvGraphicFramePr>
        <p:xfrm>
          <a:off x="2452014" y="2027965"/>
          <a:ext cx="7287971" cy="3221426"/>
        </p:xfrm>
        <a:graphic>
          <a:graphicData uri="http://schemas.openxmlformats.org/drawingml/2006/table">
            <a:tbl>
              <a:tblPr/>
              <a:tblGrid>
                <a:gridCol w="1939635">
                  <a:extLst>
                    <a:ext uri="{9D8B030D-6E8A-4147-A177-3AD203B41FA5}">
                      <a16:colId xmlns:a16="http://schemas.microsoft.com/office/drawing/2014/main" val="3058898261"/>
                    </a:ext>
                  </a:extLst>
                </a:gridCol>
                <a:gridCol w="1810328">
                  <a:extLst>
                    <a:ext uri="{9D8B030D-6E8A-4147-A177-3AD203B41FA5}">
                      <a16:colId xmlns:a16="http://schemas.microsoft.com/office/drawing/2014/main" val="1879805501"/>
                    </a:ext>
                  </a:extLst>
                </a:gridCol>
                <a:gridCol w="1936207">
                  <a:extLst>
                    <a:ext uri="{9D8B030D-6E8A-4147-A177-3AD203B41FA5}">
                      <a16:colId xmlns:a16="http://schemas.microsoft.com/office/drawing/2014/main" val="1946408509"/>
                    </a:ext>
                  </a:extLst>
                </a:gridCol>
                <a:gridCol w="1601801">
                  <a:extLst>
                    <a:ext uri="{9D8B030D-6E8A-4147-A177-3AD203B41FA5}">
                      <a16:colId xmlns:a16="http://schemas.microsoft.com/office/drawing/2014/main" val="3087205167"/>
                    </a:ext>
                  </a:extLst>
                </a:gridCol>
              </a:tblGrid>
              <a:tr h="386994">
                <a:tc>
                  <a:txBody>
                    <a:bodyPr/>
                    <a:lstStyle/>
                    <a:p>
                      <a:pPr fontAlgn="ctr"/>
                      <a:r>
                        <a:rPr lang="en-US" dirty="0">
                          <a:solidFill>
                            <a:schemeClr val="bg1"/>
                          </a:solidFill>
                          <a:effectLst/>
                          <a:latin typeface="Georgia" panose="02040502050405020303" pitchFamily="18" charset="0"/>
                        </a:rPr>
                        <a:t> Summary</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02B93"/>
                    </a:solidFill>
                  </a:tcPr>
                </a:tc>
                <a:tc>
                  <a:txBody>
                    <a:bodyPr/>
                    <a:lstStyle/>
                    <a:p>
                      <a:pPr fontAlgn="ctr"/>
                      <a:r>
                        <a:rPr lang="en-US" dirty="0">
                          <a:solidFill>
                            <a:schemeClr val="bg1"/>
                          </a:solidFill>
                          <a:effectLst/>
                          <a:latin typeface="Georgia" panose="02040502050405020303" pitchFamily="18" charset="0"/>
                        </a:rPr>
                        <a:t> FY2025 Total</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02B93"/>
                    </a:solidFill>
                  </a:tcPr>
                </a:tc>
                <a:tc>
                  <a:txBody>
                    <a:bodyPr/>
                    <a:lstStyle/>
                    <a:p>
                      <a:pPr fontAlgn="ctr"/>
                      <a:r>
                        <a:rPr lang="en-US" dirty="0">
                          <a:solidFill>
                            <a:schemeClr val="bg1"/>
                          </a:solidFill>
                          <a:effectLst/>
                          <a:latin typeface="Georgia" panose="02040502050405020303" pitchFamily="18" charset="0"/>
                        </a:rPr>
                        <a:t> Annual Increase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02B93"/>
                    </a:solidFill>
                  </a:tcPr>
                </a:tc>
                <a:tc>
                  <a:txBody>
                    <a:bodyPr/>
                    <a:lstStyle/>
                    <a:p>
                      <a:pPr algn="ctr" fontAlgn="ctr"/>
                      <a:r>
                        <a:rPr lang="en-US" dirty="0">
                          <a:solidFill>
                            <a:schemeClr val="bg1"/>
                          </a:solidFill>
                          <a:effectLst/>
                          <a:latin typeface="Georgia" panose="02040502050405020303" pitchFamily="18" charset="0"/>
                        </a:rPr>
                        <a:t> FY2026</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02B93"/>
                    </a:solidFill>
                  </a:tcPr>
                </a:tc>
                <a:extLst>
                  <a:ext uri="{0D108BD9-81ED-4DB2-BD59-A6C34878D82A}">
                    <a16:rowId xmlns:a16="http://schemas.microsoft.com/office/drawing/2014/main" val="3464129539"/>
                  </a:ext>
                </a:extLst>
              </a:tr>
              <a:tr h="289904">
                <a:tc>
                  <a:txBody>
                    <a:bodyPr/>
                    <a:lstStyle/>
                    <a:p>
                      <a:pPr fontAlgn="ctr"/>
                      <a:r>
                        <a:rPr lang="en-US" sz="1200" dirty="0">
                          <a:effectLst/>
                        </a:rPr>
                        <a:t>Police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 $14,885,119</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 3.00%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 $446,554</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extLst>
                  <a:ext uri="{0D108BD9-81ED-4DB2-BD59-A6C34878D82A}">
                    <a16:rowId xmlns:a16="http://schemas.microsoft.com/office/drawing/2014/main" val="4276947302"/>
                  </a:ext>
                </a:extLst>
              </a:tr>
              <a:tr h="289904">
                <a:tc>
                  <a:txBody>
                    <a:bodyPr/>
                    <a:lstStyle/>
                    <a:p>
                      <a:pPr fontAlgn="ctr"/>
                      <a:r>
                        <a:rPr lang="en-US" sz="1200" dirty="0">
                          <a:effectLst/>
                        </a:rPr>
                        <a:t>Fire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 $6,865,783</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 3.00%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$205,973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extLst>
                  <a:ext uri="{0D108BD9-81ED-4DB2-BD59-A6C34878D82A}">
                    <a16:rowId xmlns:a16="http://schemas.microsoft.com/office/drawing/2014/main" val="2293471889"/>
                  </a:ext>
                </a:extLst>
              </a:tr>
              <a:tr h="289904">
                <a:tc>
                  <a:txBody>
                    <a:bodyPr/>
                    <a:lstStyle/>
                    <a:p>
                      <a:pPr fontAlgn="ctr"/>
                      <a:r>
                        <a:rPr lang="en-US" sz="1200" dirty="0">
                          <a:effectLst/>
                        </a:rPr>
                        <a:t>TWU</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 $8,260,274</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 3.50%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tc>
                  <a:txBody>
                    <a:bodyPr/>
                    <a:lstStyle/>
                    <a:p>
                      <a:pPr algn="ctr" fontAlgn="ctr"/>
                      <a:r>
                        <a:rPr lang="en-US" sz="1400" dirty="0">
                          <a:effectLst/>
                        </a:rPr>
                        <a:t>$289,110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2CDED"/>
                    </a:solidFill>
                  </a:tcPr>
                </a:tc>
                <a:extLst>
                  <a:ext uri="{0D108BD9-81ED-4DB2-BD59-A6C34878D82A}">
                    <a16:rowId xmlns:a16="http://schemas.microsoft.com/office/drawing/2014/main" val="3476480154"/>
                  </a:ext>
                </a:extLst>
              </a:tr>
              <a:tr h="289904">
                <a:tc>
                  <a:txBody>
                    <a:bodyPr/>
                    <a:lstStyle/>
                    <a:p>
                      <a:pPr fontAlgn="ctr"/>
                      <a:r>
                        <a:rPr lang="en-US" sz="1200" dirty="0">
                          <a:effectLst/>
                        </a:rPr>
                        <a:t>OPEIU</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 $3,758,109</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 3.75%</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tc>
                  <a:txBody>
                    <a:bodyPr/>
                    <a:lstStyle/>
                    <a:p>
                      <a:pPr algn="ctr" fontAlgn="ctr"/>
                      <a:r>
                        <a:rPr lang="en-US" sz="1400" dirty="0">
                          <a:effectLst/>
                        </a:rPr>
                        <a:t>$140,929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8E8E8"/>
                    </a:solidFill>
                  </a:tcPr>
                </a:tc>
                <a:extLst>
                  <a:ext uri="{0D108BD9-81ED-4DB2-BD59-A6C34878D82A}">
                    <a16:rowId xmlns:a16="http://schemas.microsoft.com/office/drawing/2014/main" val="2935511984"/>
                  </a:ext>
                </a:extLst>
              </a:tr>
              <a:tr h="289904">
                <a:tc>
                  <a:txBody>
                    <a:bodyPr/>
                    <a:lstStyle/>
                    <a:p>
                      <a:pPr fontAlgn="ctr"/>
                      <a:r>
                        <a:rPr lang="en-US" sz="1200" dirty="0">
                          <a:effectLst/>
                        </a:rPr>
                        <a:t>Non-Bargaining</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$4,854,686</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3.00%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$145,640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9879791"/>
                  </a:ext>
                </a:extLst>
              </a:tr>
              <a:tr h="289904">
                <a:tc>
                  <a:txBody>
                    <a:bodyPr/>
                    <a:lstStyle/>
                    <a:p>
                      <a:pPr fontAlgn="ctr"/>
                      <a:r>
                        <a:rPr lang="en-US" sz="1200" dirty="0">
                          <a:effectLst/>
                        </a:rPr>
                        <a:t>Health Insurance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bg2"/>
                    </a:solidFill>
                  </a:tcPr>
                </a:tc>
                <a:tc>
                  <a:txBody>
                    <a:bodyPr/>
                    <a:lstStyle/>
                    <a:p>
                      <a:pPr algn="ctr" fontAlgn="ctr"/>
                      <a:r>
                        <a:rPr lang="en-US" sz="1400" dirty="0">
                          <a:effectLst/>
                        </a:rPr>
                        <a:t> $10,831,116</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bg2"/>
                    </a:solidFill>
                  </a:tcPr>
                </a:tc>
                <a:tc>
                  <a:txBody>
                    <a:bodyPr/>
                    <a:lstStyle/>
                    <a:p>
                      <a:pPr algn="ctr" fontAlgn="ctr"/>
                      <a:r>
                        <a:rPr lang="en-US" sz="1400" dirty="0">
                          <a:effectLst/>
                        </a:rPr>
                        <a:t> 8.00%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bg2"/>
                    </a:solidFill>
                  </a:tcPr>
                </a:tc>
                <a:tc>
                  <a:txBody>
                    <a:bodyPr/>
                    <a:lstStyle/>
                    <a:p>
                      <a:pPr algn="ctr" fontAlgn="ctr"/>
                      <a:r>
                        <a:rPr lang="en-US" sz="1400" dirty="0">
                          <a:effectLst/>
                        </a:rPr>
                        <a:t>$866,489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bg2"/>
                    </a:solidFill>
                  </a:tcPr>
                </a:tc>
                <a:extLst>
                  <a:ext uri="{0D108BD9-81ED-4DB2-BD59-A6C34878D82A}">
                    <a16:rowId xmlns:a16="http://schemas.microsoft.com/office/drawing/2014/main" val="1200343364"/>
                  </a:ext>
                </a:extLst>
              </a:tr>
              <a:tr h="365552">
                <a:tc>
                  <a:txBody>
                    <a:bodyPr/>
                    <a:lstStyle/>
                    <a:p>
                      <a:pPr fontAlgn="ctr"/>
                      <a:r>
                        <a:rPr lang="en-US" sz="1200" dirty="0">
                          <a:effectLst/>
                        </a:rPr>
                        <a:t>Retiree Health Insurance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 $6,512,139</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 8.00%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dirty="0">
                          <a:effectLst/>
                        </a:rPr>
                        <a:t> $520,971</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555905898"/>
                  </a:ext>
                </a:extLst>
              </a:tr>
              <a:tr h="289904">
                <a:tc>
                  <a:txBody>
                    <a:bodyPr/>
                    <a:lstStyle/>
                    <a:p>
                      <a:pPr fontAlgn="ctr"/>
                      <a:r>
                        <a:rPr lang="en-US" sz="1200" dirty="0">
                          <a:effectLst/>
                        </a:rPr>
                        <a:t>Pension Increase</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2"/>
                    </a:solidFill>
                  </a:tcPr>
                </a:tc>
                <a:tc>
                  <a:txBody>
                    <a:bodyPr/>
                    <a:lstStyle/>
                    <a:p>
                      <a:pPr algn="ctr" fontAlgn="ctr"/>
                      <a:r>
                        <a:rPr lang="en-US" sz="1400" dirty="0">
                          <a:effectLst/>
                        </a:rPr>
                        <a:t>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2"/>
                    </a:solidFill>
                  </a:tcPr>
                </a:tc>
                <a:tc>
                  <a:txBody>
                    <a:bodyPr/>
                    <a:lstStyle/>
                    <a:p>
                      <a:pPr algn="ctr" fontAlgn="ctr"/>
                      <a:r>
                        <a:rPr lang="en-US" sz="1400" dirty="0">
                          <a:effectLst/>
                        </a:rPr>
                        <a:t> </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2"/>
                    </a:solidFill>
                  </a:tcPr>
                </a:tc>
                <a:tc>
                  <a:txBody>
                    <a:bodyPr/>
                    <a:lstStyle/>
                    <a:p>
                      <a:pPr algn="ctr" fontAlgn="ctr"/>
                      <a:r>
                        <a:rPr lang="en-US" sz="1400" dirty="0">
                          <a:effectLst/>
                        </a:rPr>
                        <a:t> $55,000</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33165672"/>
                  </a:ext>
                </a:extLst>
              </a:tr>
              <a:tr h="289904">
                <a:tc>
                  <a:txBody>
                    <a:bodyPr/>
                    <a:lstStyle/>
                    <a:p>
                      <a:pPr fontAlgn="ctr"/>
                      <a:endParaRPr lang="en-US" sz="1200" dirty="0">
                        <a:effectLst/>
                      </a:endParaRP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b="1" dirty="0">
                          <a:effectLst/>
                        </a:rPr>
                        <a:t>$55,967,226</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1400" dirty="0">
                        <a:effectLst/>
                      </a:endParaRP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400" b="1" dirty="0">
                          <a:effectLst/>
                        </a:rPr>
                        <a:t>$2,670,666</a:t>
                      </a:r>
                    </a:p>
                  </a:txBody>
                  <a:tcPr marL="95250" marR="95250" marT="47625" marB="47625"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24423439"/>
                  </a:ext>
                </a:extLst>
              </a:tr>
            </a:tbl>
          </a:graphicData>
        </a:graphic>
      </p:graphicFrame>
      <p:sp>
        <p:nvSpPr>
          <p:cNvPr id="6" name="Rectangle 1">
            <a:extLst>
              <a:ext uri="{FF2B5EF4-FFF2-40B4-BE49-F238E27FC236}">
                <a16:creationId xmlns:a16="http://schemas.microsoft.com/office/drawing/2014/main" id="{0B969C76-A599-AAE5-9E02-77DEA3AB0177}"/>
              </a:ext>
            </a:extLst>
          </p:cNvPr>
          <p:cNvSpPr>
            <a:spLocks noChangeArrowheads="1"/>
          </p:cNvSpPr>
          <p:nvPr/>
        </p:nvSpPr>
        <p:spPr bwMode="auto">
          <a:xfrm>
            <a:off x="1214438" y="2333625"/>
            <a:ext cx="97772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Content Placeholder 7">
            <a:extLst>
              <a:ext uri="{FF2B5EF4-FFF2-40B4-BE49-F238E27FC236}">
                <a16:creationId xmlns:a16="http://schemas.microsoft.com/office/drawing/2014/main" id="{CA5ABB2E-05CA-CE37-EE9B-AE126A69D401}"/>
              </a:ext>
            </a:extLst>
          </p:cNvPr>
          <p:cNvSpPr txBox="1">
            <a:spLocks/>
          </p:cNvSpPr>
          <p:nvPr/>
        </p:nvSpPr>
        <p:spPr>
          <a:xfrm>
            <a:off x="2308062" y="5459574"/>
            <a:ext cx="6248710" cy="8606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a:latin typeface="Georgia" panose="02040502050405020303" pitchFamily="18" charset="0"/>
              </a:rPr>
              <a:t>Note 1: Assumes an 8% increase for health insurance</a:t>
            </a:r>
          </a:p>
          <a:p>
            <a:pPr marL="0" indent="0">
              <a:buFont typeface="Arial" panose="020B0604020202020204" pitchFamily="34" charset="0"/>
              <a:buNone/>
            </a:pPr>
            <a:r>
              <a:rPr lang="en-US" sz="1200" dirty="0">
                <a:latin typeface="Georgia" panose="02040502050405020303" pitchFamily="18" charset="0"/>
              </a:rPr>
              <a:t>Note 2: Pension increase is for hiring of new officers</a:t>
            </a:r>
          </a:p>
          <a:p>
            <a:pPr marL="0" indent="0">
              <a:buFont typeface="Arial" panose="020B0604020202020204" pitchFamily="34" charset="0"/>
              <a:buNone/>
            </a:pPr>
            <a:r>
              <a:rPr lang="en-US" sz="1200" dirty="0">
                <a:latin typeface="Georgia" panose="02040502050405020303" pitchFamily="18" charset="0"/>
              </a:rPr>
              <a:t>Note 3: Does not include any increases in ER Taxes</a:t>
            </a:r>
          </a:p>
          <a:p>
            <a:pPr marL="0" indent="0">
              <a:buFont typeface="Arial" panose="020B0604020202020204" pitchFamily="34" charset="0"/>
              <a:buNone/>
            </a:pPr>
            <a:endParaRPr lang="en-US" sz="1800" dirty="0">
              <a:latin typeface="Georgia" panose="02040502050405020303" pitchFamily="18" charset="0"/>
            </a:endParaRPr>
          </a:p>
          <a:p>
            <a:pPr marL="0" indent="0">
              <a:buFont typeface="Arial" panose="020B0604020202020204" pitchFamily="34" charset="0"/>
              <a:buNone/>
            </a:pPr>
            <a:endParaRPr lang="en-US" sz="1800" dirty="0">
              <a:latin typeface="Georgia" panose="02040502050405020303" pitchFamily="18" charset="0"/>
            </a:endParaRPr>
          </a:p>
        </p:txBody>
      </p:sp>
    </p:spTree>
    <p:extLst>
      <p:ext uri="{BB962C8B-B14F-4D97-AF65-F5344CB8AC3E}">
        <p14:creationId xmlns:p14="http://schemas.microsoft.com/office/powerpoint/2010/main" val="4146208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F18EC-44D4-449F-74BE-09C8DAC4C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E0F2A-A450-107C-06F7-13EA697E7F08}"/>
              </a:ext>
            </a:extLst>
          </p:cNvPr>
          <p:cNvSpPr>
            <a:spLocks noGrp="1"/>
          </p:cNvSpPr>
          <p:nvPr>
            <p:ph type="title"/>
          </p:nvPr>
        </p:nvSpPr>
        <p:spPr>
          <a:xfrm>
            <a:off x="838200" y="365125"/>
            <a:ext cx="10515600" cy="973481"/>
          </a:xfrm>
          <a:solidFill>
            <a:srgbClr val="7030A0"/>
          </a:solidFill>
        </p:spPr>
        <p:txBody>
          <a:bodyPr>
            <a:normAutofit/>
          </a:bodyPr>
          <a:lstStyle/>
          <a:p>
            <a:pPr algn="ctr"/>
            <a:r>
              <a:rPr lang="en-US" dirty="0">
                <a:solidFill>
                  <a:schemeClr val="bg1"/>
                </a:solidFill>
                <a:latin typeface="Georgia" panose="02040502050405020303" pitchFamily="18" charset="0"/>
              </a:rPr>
              <a:t>Conclusion</a:t>
            </a:r>
          </a:p>
        </p:txBody>
      </p:sp>
      <p:pic>
        <p:nvPicPr>
          <p:cNvPr id="4" name="Picture 3" descr="A blue circle with a white and yellow eagle and a blue shield with white text&#10;&#10;Description automatically generated">
            <a:extLst>
              <a:ext uri="{FF2B5EF4-FFF2-40B4-BE49-F238E27FC236}">
                <a16:creationId xmlns:a16="http://schemas.microsoft.com/office/drawing/2014/main" id="{28B64934-FC50-EB35-6B94-F20B56A9FD3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864834" y="5294111"/>
            <a:ext cx="1191530" cy="1191530"/>
          </a:xfrm>
          <a:prstGeom prst="rect">
            <a:avLst/>
          </a:prstGeom>
        </p:spPr>
      </p:pic>
      <p:sp>
        <p:nvSpPr>
          <p:cNvPr id="5" name="Rectangle 4">
            <a:extLst>
              <a:ext uri="{FF2B5EF4-FFF2-40B4-BE49-F238E27FC236}">
                <a16:creationId xmlns:a16="http://schemas.microsoft.com/office/drawing/2014/main" id="{4C64257B-CDEB-BA05-BA77-C82229FA3754}"/>
              </a:ext>
            </a:extLst>
          </p:cNvPr>
          <p:cNvSpPr/>
          <p:nvPr/>
        </p:nvSpPr>
        <p:spPr>
          <a:xfrm>
            <a:off x="0" y="6485641"/>
            <a:ext cx="12192000" cy="372359"/>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631EFBD-F54B-AB8C-BFBA-334F6EC85A24}"/>
              </a:ext>
            </a:extLst>
          </p:cNvPr>
          <p:cNvSpPr txBox="1"/>
          <p:nvPr/>
        </p:nvSpPr>
        <p:spPr>
          <a:xfrm>
            <a:off x="0" y="6492875"/>
            <a:ext cx="2807208" cy="369332"/>
          </a:xfrm>
          <a:prstGeom prst="rect">
            <a:avLst/>
          </a:prstGeom>
          <a:noFill/>
        </p:spPr>
        <p:txBody>
          <a:bodyPr wrap="square">
            <a:spAutoFit/>
          </a:bodyPr>
          <a:lstStyle/>
          <a:p>
            <a:r>
              <a:rPr lang="en-US" sz="1800" dirty="0">
                <a:solidFill>
                  <a:schemeClr val="tx2">
                    <a:lumMod val="10000"/>
                    <a:lumOff val="90000"/>
                    <a:alpha val="50000"/>
                  </a:schemeClr>
                </a:solidFill>
                <a:latin typeface="Brush Script MT" panose="03060802040406070304" pitchFamily="66" charset="0"/>
              </a:rPr>
              <a:t>‘The World in One Place’</a:t>
            </a:r>
          </a:p>
        </p:txBody>
      </p:sp>
      <p:sp>
        <p:nvSpPr>
          <p:cNvPr id="6" name="Rectangle 1">
            <a:extLst>
              <a:ext uri="{FF2B5EF4-FFF2-40B4-BE49-F238E27FC236}">
                <a16:creationId xmlns:a16="http://schemas.microsoft.com/office/drawing/2014/main" id="{9E98C699-7BB9-A24D-AA71-5539A4406BDB}"/>
              </a:ext>
            </a:extLst>
          </p:cNvPr>
          <p:cNvSpPr>
            <a:spLocks noChangeArrowheads="1"/>
          </p:cNvSpPr>
          <p:nvPr/>
        </p:nvSpPr>
        <p:spPr bwMode="auto">
          <a:xfrm>
            <a:off x="1214438" y="2333625"/>
            <a:ext cx="97772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Content Placeholder 10">
            <a:extLst>
              <a:ext uri="{FF2B5EF4-FFF2-40B4-BE49-F238E27FC236}">
                <a16:creationId xmlns:a16="http://schemas.microsoft.com/office/drawing/2014/main" id="{C970222B-5341-18C3-FB26-06493CB564D9}"/>
              </a:ext>
            </a:extLst>
          </p:cNvPr>
          <p:cNvSpPr>
            <a:spLocks noGrp="1"/>
          </p:cNvSpPr>
          <p:nvPr>
            <p:ph idx="1"/>
          </p:nvPr>
        </p:nvSpPr>
        <p:spPr>
          <a:xfrm>
            <a:off x="838200" y="1825624"/>
            <a:ext cx="10515600" cy="3925951"/>
          </a:xfrm>
        </p:spPr>
        <p:txBody>
          <a:bodyPr>
            <a:normAutofit/>
          </a:bodyPr>
          <a:lstStyle/>
          <a:p>
            <a:r>
              <a:rPr lang="en-US" sz="2400" dirty="0">
                <a:latin typeface="Georgia" panose="02040502050405020303" pitchFamily="18" charset="0"/>
              </a:rPr>
              <a:t>The fiscal sustainability of the Township depends on the establishment of a proper Fund Balance and the implementation of an Earned Income Tax.</a:t>
            </a:r>
          </a:p>
          <a:p>
            <a:r>
              <a:rPr lang="en-US" sz="2400" dirty="0">
                <a:latin typeface="Georgia" panose="02040502050405020303" pitchFamily="18" charset="0"/>
              </a:rPr>
              <a:t>Taxes alone will not fund: </a:t>
            </a:r>
          </a:p>
          <a:p>
            <a:pPr lvl="1"/>
            <a:r>
              <a:rPr lang="en-US" sz="2000" dirty="0">
                <a:latin typeface="Georgia" panose="02040502050405020303" pitchFamily="18" charset="0"/>
              </a:rPr>
              <a:t>Annually increasing operating costs (salary increases, healthcare, pension benefits, supplies and equipment, etc.)</a:t>
            </a:r>
          </a:p>
          <a:p>
            <a:pPr lvl="1"/>
            <a:r>
              <a:rPr lang="en-US" sz="2000" dirty="0">
                <a:latin typeface="Georgia" panose="02040502050405020303" pitchFamily="18" charset="0"/>
              </a:rPr>
              <a:t>Desired Capital Projects (Community Center, Naylor’s Run &amp; Observatory Hill restoration)</a:t>
            </a:r>
          </a:p>
          <a:p>
            <a:pPr lvl="1"/>
            <a:r>
              <a:rPr lang="en-US" sz="2000" dirty="0">
                <a:latin typeface="Georgia" panose="02040502050405020303" pitchFamily="18" charset="0"/>
              </a:rPr>
              <a:t>Ongoing capital improvements to sewer systems, roads, buildings, equipment, vehicles, etc.</a:t>
            </a:r>
          </a:p>
          <a:p>
            <a:endParaRPr lang="en-US" dirty="0"/>
          </a:p>
        </p:txBody>
      </p:sp>
    </p:spTree>
    <p:extLst>
      <p:ext uri="{BB962C8B-B14F-4D97-AF65-F5344CB8AC3E}">
        <p14:creationId xmlns:p14="http://schemas.microsoft.com/office/powerpoint/2010/main" val="3427058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026" name="Picture 2" descr="Upper Darby meeting on township finances scheduled for Wednesday – Delco  Times">
            <a:extLst>
              <a:ext uri="{FF2B5EF4-FFF2-40B4-BE49-F238E27FC236}">
                <a16:creationId xmlns:a16="http://schemas.microsoft.com/office/drawing/2014/main" id="{5212C6DF-4C38-7BD5-FAFD-00B6B8194A85}"/>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t="22110"/>
          <a:stretch/>
        </p:blipFill>
        <p:spPr bwMode="auto">
          <a:xfrm>
            <a:off x="0" y="0"/>
            <a:ext cx="12192000" cy="63308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C72B7DB-6919-CAF0-75D3-C70E4CCE42A2}"/>
              </a:ext>
            </a:extLst>
          </p:cNvPr>
          <p:cNvSpPr/>
          <p:nvPr/>
        </p:nvSpPr>
        <p:spPr>
          <a:xfrm>
            <a:off x="0" y="5209309"/>
            <a:ext cx="12192000" cy="164869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42F5F8C2-2E98-C809-AD0C-4D4336FBBB50}"/>
              </a:ext>
            </a:extLst>
          </p:cNvPr>
          <p:cNvSpPr>
            <a:spLocks noGrp="1"/>
          </p:cNvSpPr>
          <p:nvPr>
            <p:ph type="subTitle" idx="1"/>
          </p:nvPr>
        </p:nvSpPr>
        <p:spPr>
          <a:xfrm>
            <a:off x="271272" y="5522976"/>
            <a:ext cx="7986767" cy="1106424"/>
          </a:xfrm>
          <a:noFill/>
        </p:spPr>
        <p:txBody>
          <a:bodyPr>
            <a:normAutofit/>
          </a:bodyPr>
          <a:lstStyle/>
          <a:p>
            <a:pPr algn="l"/>
            <a:r>
              <a:rPr lang="en-US" sz="6600" dirty="0">
                <a:solidFill>
                  <a:schemeClr val="bg1"/>
                </a:solidFill>
                <a:latin typeface="Georgia" panose="02040502050405020303" pitchFamily="18" charset="0"/>
              </a:rPr>
              <a:t>THANK YOU</a:t>
            </a:r>
            <a:endParaRPr lang="en-US" sz="4800" dirty="0">
              <a:solidFill>
                <a:schemeClr val="bg1"/>
              </a:solidFill>
              <a:latin typeface="Georgia" panose="02040502050405020303" pitchFamily="18" charset="0"/>
            </a:endParaRPr>
          </a:p>
        </p:txBody>
      </p:sp>
      <p:pic>
        <p:nvPicPr>
          <p:cNvPr id="8" name="Picture 7" descr="A blue circle with a white and yellow eagle and a blue shield with white text&#10;&#10;Description automatically generated">
            <a:extLst>
              <a:ext uri="{FF2B5EF4-FFF2-40B4-BE49-F238E27FC236}">
                <a16:creationId xmlns:a16="http://schemas.microsoft.com/office/drawing/2014/main" id="{2275DA4A-651C-7701-CBFF-68538B72E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9198" y="5437870"/>
            <a:ext cx="1191530" cy="1191530"/>
          </a:xfrm>
          <a:prstGeom prst="rect">
            <a:avLst/>
          </a:prstGeom>
        </p:spPr>
      </p:pic>
      <p:sp>
        <p:nvSpPr>
          <p:cNvPr id="9" name="TextBox 8">
            <a:extLst>
              <a:ext uri="{FF2B5EF4-FFF2-40B4-BE49-F238E27FC236}">
                <a16:creationId xmlns:a16="http://schemas.microsoft.com/office/drawing/2014/main" id="{65A20BF2-C072-865B-1165-312E2E164269}"/>
              </a:ext>
            </a:extLst>
          </p:cNvPr>
          <p:cNvSpPr txBox="1"/>
          <p:nvPr/>
        </p:nvSpPr>
        <p:spPr>
          <a:xfrm>
            <a:off x="8258039" y="106050"/>
            <a:ext cx="3764280" cy="584775"/>
          </a:xfrm>
          <a:prstGeom prst="rect">
            <a:avLst/>
          </a:prstGeom>
          <a:noFill/>
        </p:spPr>
        <p:txBody>
          <a:bodyPr wrap="square" rtlCol="0">
            <a:spAutoFit/>
          </a:bodyPr>
          <a:lstStyle/>
          <a:p>
            <a:r>
              <a:rPr lang="en-US" sz="3200" dirty="0">
                <a:solidFill>
                  <a:srgbClr val="7030A0">
                    <a:alpha val="50000"/>
                  </a:srgbClr>
                </a:solidFill>
                <a:latin typeface="Brush Script MT" panose="03060802040406070304" pitchFamily="66" charset="0"/>
              </a:rPr>
              <a:t>‘The World in One Place’</a:t>
            </a:r>
          </a:p>
        </p:txBody>
      </p:sp>
    </p:spTree>
    <p:extLst>
      <p:ext uri="{BB962C8B-B14F-4D97-AF65-F5344CB8AC3E}">
        <p14:creationId xmlns:p14="http://schemas.microsoft.com/office/powerpoint/2010/main" val="502390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16888</TotalTime>
  <Words>1473</Words>
  <Application>Microsoft Office PowerPoint</Application>
  <PresentationFormat>Widescreen</PresentationFormat>
  <Paragraphs>176</Paragraphs>
  <Slides>17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Brush Script MT</vt:lpstr>
      <vt:lpstr>Georgia</vt:lpstr>
      <vt:lpstr>Office Theme</vt:lpstr>
      <vt:lpstr>PowerPoint Presentation</vt:lpstr>
      <vt:lpstr>Agenda</vt:lpstr>
      <vt:lpstr>Key Clarifications</vt:lpstr>
      <vt:lpstr>Department Highlights</vt:lpstr>
      <vt:lpstr>Department Highlights, Continued</vt:lpstr>
      <vt:lpstr>Changes to 2025 General Fund Revenue – Original Approved Budget</vt:lpstr>
      <vt:lpstr>Changes to 2025 General Fund Expense – Original Approved Budget</vt:lpstr>
      <vt:lpstr>Fy25 General Fund Revenue/Expenditure - Proposed Amended Budget Compared to Original Approved Budget</vt:lpstr>
      <vt:lpstr>Highway Liquid Fuels, Sewer and Sinking Funds – FY2025 Proposed Amended Budget</vt:lpstr>
      <vt:lpstr>The Importance of an Adequate Fund Balance</vt:lpstr>
      <vt:lpstr>Fund Balance FY23 with Estimates for FY24 and FY25</vt:lpstr>
      <vt:lpstr>Upper Darby Township’s Fund Balance</vt:lpstr>
      <vt:lpstr>Why Upper Darby Needs an Earned Income Tax</vt:lpstr>
      <vt:lpstr>Earned Income Tax</vt:lpstr>
      <vt:lpstr>Earned Income Tax</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Rafe Kuhls</dc:creator>
  <cp:lastModifiedBy>Diane Scutti</cp:lastModifiedBy>
  <cp:revision>249</cp:revision>
  <dcterms:created xsi:type="dcterms:W3CDTF">2024-10-02T17:41:38Z</dcterms:created>
  <dcterms:modified xsi:type="dcterms:W3CDTF">2025-01-16T00:26:59Z</dcterms:modified>
</cp:coreProperties>
</file>